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12192000" cy="6858000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804" y="56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presProps" Target="presProps.xml"  /><Relationship Id="rId36" Type="http://schemas.openxmlformats.org/officeDocument/2006/relationships/viewProps" Target="viewProps.xml"  /><Relationship Id="rId37" Type="http://schemas.openxmlformats.org/officeDocument/2006/relationships/theme" Target="theme/theme1.xml"  /><Relationship Id="rId38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E3B6B67-907F-4B9E-BCAA-C543FFA1FDBF}" type="datetime1">
              <a:rPr lang="ko-KR" altLang="en-US"/>
              <a:pPr lvl="0">
                <a:defRPr/>
              </a:pPr>
              <a:t>2019-08-30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ECDED277-9D23-45B8-9612-6CB149750E8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CDED277-9D23-45B8-9612-6CB149750E84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CDED277-9D23-45B8-9612-6CB149750E84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F97E2-BFD2-41F8-8EDE-CBE1ADE1D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BD25D3-A5C6-441C-AB20-F91AC43BA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EA45EC-CEDB-46FA-9DFB-26D6C0B29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940CB-6C72-422A-A2A6-B12C51B9E22C}" type="datetimeFigureOut">
              <a:rPr lang="ko-KR" altLang="en-US" smtClean="0"/>
              <a:pPr/>
              <a:t>2019-08-30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17186B-B508-41B2-B13F-FB40B09F6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EFB683-820A-48E3-9D99-C4C69B0BB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699" y="6361055"/>
            <a:ext cx="663464" cy="310975"/>
          </a:xfrm>
        </p:spPr>
        <p:txBody>
          <a:bodyPr/>
          <a:lstStyle/>
          <a:p>
            <a:fld id="{31B75E71-1DAE-41EB-ABAC-C593870ACB3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262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2019-08-30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904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2C845C21-2E7D-4EB2-A94F-E68D3F747C08}" type="datetime">
              <a:rPr lang="en-US" sz="1200" b="0" strike="noStrike" spc="-1">
                <a:solidFill>
                  <a:srgbClr val="8B8B8B"/>
                </a:solidFill>
                <a:latin typeface="Arial"/>
                <a:ea typeface="나눔스퀘어"/>
              </a:rPr>
              <a:t>8/30/2019</a:t>
            </a:fld>
            <a:endParaRPr lang="en-US" sz="1200" b="0" strike="noStrike" spc="-1">
              <a:latin typeface="바탕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바탕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C04046B5-BC3B-4217-985D-8484096BFBA1}" type="slidenum">
              <a:rPr lang="en-US" sz="1200" b="0" strike="noStrike" spc="-1">
                <a:solidFill>
                  <a:srgbClr val="8B8B8B"/>
                </a:solidFill>
                <a:latin typeface="Arial"/>
                <a:ea typeface="나눔스퀘어"/>
              </a:rPr>
              <a:t>‹#›</a:t>
            </a:fld>
            <a:endParaRPr lang="en-US" sz="1200" b="0" strike="noStrike" spc="-1">
              <a:latin typeface="바탕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제목 텍스트의 서식을 편집하려면 클릭하십시오.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4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9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4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7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21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Relationship Id="rId5" Type="http://schemas.openxmlformats.org/officeDocument/2006/relationships/image" Target="../media/image26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30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1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2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33.jpe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34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37.png"  /><Relationship Id="rId6" Type="http://schemas.openxmlformats.org/officeDocument/2006/relationships/image" Target="../media/image38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Relationship Id="rId3" Type="http://schemas.openxmlformats.org/officeDocument/2006/relationships/image" Target="../media/image9.jpe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C1C4A62-9185-4EE1-95ED-46D3525B4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78" y="400793"/>
            <a:ext cx="7766461" cy="22987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64CE35-AA47-4D06-B3DC-556C2155F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955" y="2475805"/>
            <a:ext cx="1917376" cy="1906389"/>
          </a:xfrm>
          <a:prstGeom prst="rect">
            <a:avLst/>
          </a:prstGeom>
        </p:spPr>
      </p:pic>
      <p:sp>
        <p:nvSpPr>
          <p:cNvPr id="9" name="CustomShape 5">
            <a:extLst>
              <a:ext uri="{FF2B5EF4-FFF2-40B4-BE49-F238E27FC236}">
                <a16:creationId xmlns:a16="http://schemas.microsoft.com/office/drawing/2014/main" id="{6822A895-B5AF-451B-866C-9E8C159F09F7}"/>
              </a:ext>
            </a:extLst>
          </p:cNvPr>
          <p:cNvSpPr/>
          <p:nvPr/>
        </p:nvSpPr>
        <p:spPr>
          <a:xfrm>
            <a:off x="1165523" y="4515306"/>
            <a:ext cx="9642240" cy="94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/>
            <a:r>
              <a:rPr lang="en-US" sz="3600" b="1" spc="-1" dirty="0">
                <a:latin typeface="나눔스퀘어bold"/>
              </a:rPr>
              <a:t>In your closet</a:t>
            </a:r>
          </a:p>
          <a:p>
            <a:pPr algn="ctr"/>
            <a:r>
              <a:rPr lang="en-US" sz="2800" i="1" spc="-1" dirty="0">
                <a:latin typeface="나눔스퀘어bold"/>
              </a:rPr>
              <a:t>Your taste will be delivered soon!</a:t>
            </a:r>
          </a:p>
          <a:p>
            <a:pPr algn="ctr"/>
            <a:r>
              <a:rPr lang="ko-KR" altLang="en-US" sz="2800" i="1" strike="noStrike" spc="-1" dirty="0">
                <a:latin typeface="나눔스퀘어bold"/>
              </a:rPr>
              <a:t>당신의 취향이 </a:t>
            </a:r>
            <a:r>
              <a:rPr lang="ko-KR" altLang="en-US" sz="2800" i="1" strike="noStrike" spc="-1" dirty="0" err="1">
                <a:latin typeface="나눔스퀘어bold"/>
              </a:rPr>
              <a:t>배송중입니다</a:t>
            </a:r>
            <a:r>
              <a:rPr lang="en-US" altLang="ko-KR" sz="2800" i="1" strike="noStrike" spc="-1" dirty="0">
                <a:latin typeface="나눔스퀘어bold"/>
              </a:rPr>
              <a:t>!</a:t>
            </a:r>
          </a:p>
          <a:p>
            <a:pPr algn="ctr"/>
            <a:endParaRPr lang="en-US" sz="2800" b="1" spc="-1" dirty="0">
              <a:latin typeface="나눔스퀘어bold"/>
            </a:endParaRPr>
          </a:p>
          <a:p>
            <a:pPr algn="ctr"/>
            <a:r>
              <a:rPr lang="en-US" altLang="ko-KR" sz="2000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bold"/>
              </a:rPr>
              <a:t>Team </a:t>
            </a:r>
            <a:r>
              <a:rPr lang="ko-KR" altLang="en-US" sz="2000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bold"/>
              </a:rPr>
              <a:t>제가 </a:t>
            </a:r>
            <a:r>
              <a:rPr lang="ko-KR" altLang="en-US" sz="2000" spc="-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bold"/>
              </a:rPr>
              <a:t>탑할게요</a:t>
            </a:r>
            <a:endParaRPr lang="en-US" sz="200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3449950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22520" y="2602230"/>
            <a:ext cx="6381750" cy="3619500"/>
          </a:xfrm>
          <a:prstGeom prst="rect">
            <a:avLst/>
          </a:prstGeom>
        </p:spPr>
      </p:pic>
      <p:sp>
        <p:nvSpPr>
          <p:cNvPr id="6" name="CustomShape 1">
            <a:extLst>
              <a:ext uri="{FF2B5EF4-FFF2-40B4-BE49-F238E27FC236}">
                <a16:creationId xmlns:a16="http://schemas.microsoft.com/office/drawing/2014/main" id="{3F497FB8-2769-4D78-A72D-EB276663A83F}"/>
              </a:ext>
            </a:extLst>
          </p:cNvPr>
          <p:cNvSpPr/>
          <p:nvPr/>
        </p:nvSpPr>
        <p:spPr>
          <a:xfrm>
            <a:off x="293760" y="0"/>
            <a:ext cx="1431720" cy="152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5813BA03-144D-41BD-84D4-3CB86DBCDD19}"/>
              </a:ext>
            </a:extLst>
          </p:cNvPr>
          <p:cNvSpPr/>
          <p:nvPr/>
        </p:nvSpPr>
        <p:spPr>
          <a:xfrm>
            <a:off x="11148840" y="6814440"/>
            <a:ext cx="626040" cy="45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9749A8E4-A3E7-4F5B-BB53-1827858BC116}"/>
              </a:ext>
            </a:extLst>
          </p:cNvPr>
          <p:cNvSpPr/>
          <p:nvPr/>
        </p:nvSpPr>
        <p:spPr>
          <a:xfrm>
            <a:off x="325800" y="200880"/>
            <a:ext cx="43934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262626"/>
                </a:solidFill>
                <a:latin typeface="나눔스퀘어 Bold"/>
                <a:ea typeface="나눔스퀘어 Bold"/>
              </a:rPr>
              <a:t>Algorithm – </a:t>
            </a:r>
            <a:r>
              <a:rPr lang="ko-KR" altLang="en-US" sz="4400" b="0" strike="noStrike" spc="-1" dirty="0">
                <a:solidFill>
                  <a:srgbClr val="262626"/>
                </a:solidFill>
                <a:latin typeface="나눔스퀘어 Bold"/>
                <a:ea typeface="나눔스퀘어 Bold"/>
              </a:rPr>
              <a:t>변수 설정</a:t>
            </a:r>
            <a:endParaRPr lang="en-US" sz="4400" b="0" strike="noStrike" spc="-1" dirty="0">
              <a:latin typeface="굴림"/>
            </a:endParaRPr>
          </a:p>
        </p:txBody>
      </p:sp>
      <p:sp>
        <p:nvSpPr>
          <p:cNvPr id="9" name="Line 4">
            <a:extLst>
              <a:ext uri="{FF2B5EF4-FFF2-40B4-BE49-F238E27FC236}">
                <a16:creationId xmlns:a16="http://schemas.microsoft.com/office/drawing/2014/main" id="{9390404C-85DA-4FC7-95E9-AE2CB6FD6733}"/>
              </a:ext>
            </a:extLst>
          </p:cNvPr>
          <p:cNvSpPr/>
          <p:nvPr/>
        </p:nvSpPr>
        <p:spPr>
          <a:xfrm>
            <a:off x="11999520" y="1965960"/>
            <a:ext cx="360" cy="489204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C5F81A3A-70C9-411A-824E-0F907B35B0E9}"/>
              </a:ext>
            </a:extLst>
          </p:cNvPr>
          <p:cNvSpPr/>
          <p:nvPr/>
        </p:nvSpPr>
        <p:spPr>
          <a:xfrm>
            <a:off x="11999520" y="0"/>
            <a:ext cx="360" cy="74160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905C5359-2B59-4EF8-A111-F3A0F7DEED45}"/>
              </a:ext>
            </a:extLst>
          </p:cNvPr>
          <p:cNvSpPr/>
          <p:nvPr/>
        </p:nvSpPr>
        <p:spPr>
          <a:xfrm>
            <a:off x="11830320" y="943200"/>
            <a:ext cx="338040" cy="888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vert"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599">
                <a:solidFill>
                  <a:srgbClr val="5A6F8D"/>
                </a:solidFill>
                <a:latin typeface="Arial"/>
                <a:ea typeface="나눔스퀘어"/>
              </a:rPr>
              <a:t>PART1</a:t>
            </a:r>
            <a:endParaRPr lang="en-US" sz="1000" b="0" strike="noStrike" spc="-1">
              <a:latin typeface="굴림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BDF278-EC18-45C6-8954-3258AF80F579}"/>
              </a:ext>
            </a:extLst>
          </p:cNvPr>
          <p:cNvSpPr txBox="1"/>
          <p:nvPr/>
        </p:nvSpPr>
        <p:spPr>
          <a:xfrm>
            <a:off x="345823" y="1428299"/>
            <a:ext cx="87130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dirty="0">
                <a:latin typeface="나눔스퀘어bold"/>
              </a:rPr>
              <a:t>- </a:t>
            </a:r>
            <a:r>
              <a:rPr lang="ko-KR" altLang="en-US" dirty="0">
                <a:latin typeface="나눔스퀘어bold"/>
              </a:rPr>
              <a:t>제품의 특성을 반영할 수 있는 약 60개의 변수를 설정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631716C-C00B-43EC-B9EA-2E843F1F45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13993" y="1828003"/>
            <a:ext cx="8425054" cy="57607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3663" y="1173025"/>
            <a:ext cx="8713090" cy="6408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>
                <a:latin typeface="나눔스퀘어bold"/>
              </a:rPr>
              <a:t>- </a:t>
            </a:r>
            <a:r>
              <a:rPr lang="ko-KR" altLang="en-US">
                <a:latin typeface="나눔스퀘어bold"/>
              </a:rPr>
              <a:t>다양한 온라인 쇼핑몰에서 설정한 변수에 맞는 정보를 크롤링하여 데이터 수집</a:t>
            </a:r>
            <a:endParaRPr lang="ko-KR" altLang="en-US">
              <a:latin typeface="나눔스퀘어bold"/>
            </a:endParaRPr>
          </a:p>
          <a:p>
            <a:pPr>
              <a:defRPr lang="ko-KR" altLang="en-US"/>
            </a:pPr>
            <a:r>
              <a:rPr lang="en-US" altLang="ko-KR">
                <a:latin typeface="나눔스퀘어bold"/>
              </a:rPr>
              <a:t>- </a:t>
            </a:r>
            <a:r>
              <a:rPr lang="ko-KR" altLang="en-US">
                <a:latin typeface="나눔스퀘어bold"/>
              </a:rPr>
              <a:t>약 700개의 의류 데이터 취합</a:t>
            </a:r>
            <a:endParaRPr lang="ko-KR" altLang="en-US">
              <a:latin typeface="나눔스퀘어bold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1189718" y="2025333"/>
          <a:ext cx="3826142" cy="4346521"/>
        </p:xfrm>
        <a:graphic>
          <a:graphicData uri="http://schemas.openxmlformats.org/drawingml/2006/table">
            <a:tbl>
              <a:tblPr firstRow="1" bandRow="1"/>
              <a:tblGrid>
                <a:gridCol w="780286"/>
                <a:gridCol w="780286"/>
                <a:gridCol w="566392"/>
                <a:gridCol w="566392"/>
                <a:gridCol w="566392"/>
                <a:gridCol w="566392"/>
              </a:tblGrid>
              <a:tr h="341861"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Index</a:t>
                      </a:r>
                      <a:endParaRPr lang="en-US" altLang="ko-KR" sz="15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>
                      <a:solidFill>
                        <a:prstClr val="black"/>
                      </a:solidFill>
                      <a:prstDash val="soli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>
                      <a:solidFill>
                        <a:prstClr val="black"/>
                      </a:solidFill>
                      <a:prstDash val="soli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5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색깔</a:t>
                      </a:r>
                      <a:endParaRPr lang="ko-KR" altLang="ko-KR" sz="15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>
                      <a:solidFill>
                        <a:prstClr val="black"/>
                      </a:solidFill>
                      <a:prstDash val="soli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500">
                          <a:latin typeface="나눔바른펜"/>
                          <a:ea typeface="나눔바른펜"/>
                        </a:rPr>
                        <a:t>  </a:t>
                      </a:r>
                      <a:endParaRPr lang="ko-KR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>
                      <a:solidFill>
                        <a:prstClr val="black"/>
                      </a:solidFill>
                      <a:prstDash val="soli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500">
                          <a:latin typeface="나눔바른펜"/>
                          <a:ea typeface="나눔바른펜"/>
                        </a:rPr>
                        <a:t>  </a:t>
                      </a:r>
                      <a:endParaRPr lang="ko-KR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>
                      <a:solidFill>
                        <a:prstClr val="black"/>
                      </a:solidFill>
                      <a:prstDash val="soli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500">
                          <a:latin typeface="나눔바른펜"/>
                          <a:ea typeface="나눔바른펜"/>
                        </a:rPr>
                        <a:t>  </a:t>
                      </a:r>
                      <a:endParaRPr lang="ko-KR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>
                      <a:solidFill>
                        <a:prstClr val="black"/>
                      </a:solidFill>
                      <a:prstDash val="soli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500">
                          <a:latin typeface="나눔바른펜"/>
                          <a:ea typeface="나눔바른펜"/>
                        </a:rPr>
                        <a:t>  </a:t>
                      </a:r>
                      <a:endParaRPr lang="ko-KR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>
                      <a:solidFill>
                        <a:prstClr val="black"/>
                      </a:solidFill>
                      <a:prstDash val="soli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</a:tr>
              <a:tr h="586050"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나눔바른펜"/>
                          <a:ea typeface="나눔바른펜"/>
                        </a:rPr>
                        <a:t>1</a:t>
                      </a:r>
                      <a:endParaRPr lang="en-US" altLang="ko-KR" sz="1500">
                        <a:solidFill>
                          <a:schemeClr val="tx1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>
                      <a:solidFill>
                        <a:prstClr val="black"/>
                      </a:solidFill>
                      <a:prstDash val="soli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500">
                          <a:solidFill>
                            <a:srgbClr val="ffffff"/>
                          </a:solidFill>
                          <a:latin typeface="나눔바른펜"/>
                          <a:ea typeface="나눔바른펜"/>
                        </a:rPr>
                        <a:t>검은색</a:t>
                      </a:r>
                      <a:endParaRPr lang="ko-KR" altLang="ko-KR" sz="1500">
                        <a:solidFill>
                          <a:srgbClr val="ffffff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5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흰색</a:t>
                      </a:r>
                      <a:endParaRPr lang="ko-KR" altLang="ko-KR" sz="15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5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회색</a:t>
                      </a:r>
                      <a:endParaRPr lang="ko-KR" altLang="ko-KR" sz="15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5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빨강</a:t>
                      </a:r>
                      <a:endParaRPr lang="ko-KR" altLang="ko-KR" sz="15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5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주황</a:t>
                      </a:r>
                      <a:endParaRPr lang="ko-KR" altLang="ko-KR" sz="15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solidFill>
                      <a:srgbClr val="ff6600">
                        <a:alpha val="100000"/>
                      </a:srgbClr>
                    </a:solidFill>
                  </a:tcPr>
                </a:tc>
              </a:tr>
              <a:tr h="341861"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2</a:t>
                      </a:r>
                      <a:endParaRPr lang="en-US" altLang="ko-KR" sz="15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>
                      <a:solidFill>
                        <a:prstClr val="black"/>
                      </a:solidFill>
                      <a:prstDash val="soli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5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1</a:t>
                      </a:r>
                      <a:endParaRPr lang="ko-KR" altLang="ko-KR" sz="15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500">
                          <a:latin typeface="나눔바른펜"/>
                          <a:ea typeface="나눔바른펜"/>
                        </a:rPr>
                        <a:t>  </a:t>
                      </a: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r>
                        <a:rPr lang="ko-KR" altLang="ko-KR" sz="1500">
                          <a:latin typeface="나눔바른펜"/>
                          <a:ea typeface="나눔바른펜"/>
                        </a:rPr>
                        <a:t>  </a:t>
                      </a:r>
                      <a:endParaRPr lang="ko-KR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500">
                          <a:latin typeface="나눔바른펜"/>
                          <a:ea typeface="나눔바른펜"/>
                        </a:rPr>
                        <a:t>  </a:t>
                      </a: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500">
                          <a:latin typeface="나눔바른펜"/>
                          <a:ea typeface="나눔바른펜"/>
                        </a:rPr>
                        <a:t>  </a:t>
                      </a: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</a:tr>
              <a:tr h="341861"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3</a:t>
                      </a:r>
                      <a:endParaRPr lang="en-US" altLang="ko-KR" sz="15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>
                      <a:solidFill>
                        <a:prstClr val="black"/>
                      </a:solidFill>
                      <a:prstDash val="soli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5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1</a:t>
                      </a:r>
                      <a:endParaRPr lang="ko-KR" altLang="ko-KR" sz="15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</a:tr>
              <a:tr h="341861"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4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>
                      <a:solidFill>
                        <a:prstClr val="black"/>
                      </a:solidFill>
                      <a:prstDash val="soli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5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1</a:t>
                      </a:r>
                      <a:endParaRPr lang="ko-KR" altLang="ko-KR" sz="15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1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</a:tr>
              <a:tr h="341861"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5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>
                      <a:solidFill>
                        <a:prstClr val="black"/>
                      </a:solidFill>
                      <a:prstDash val="soli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</a:tr>
              <a:tr h="341861"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.</a:t>
                      </a:r>
                      <a:endParaRPr lang="en-US" altLang="ko-KR" sz="15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>
                      <a:solidFill>
                        <a:prstClr val="black"/>
                      </a:solidFill>
                      <a:prstDash val="soli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5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1</a:t>
                      </a:r>
                      <a:endParaRPr lang="ko-KR" altLang="ko-KR" sz="15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1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</a:tr>
              <a:tr h="341861"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.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>
                      <a:solidFill>
                        <a:prstClr val="black"/>
                      </a:solidFill>
                      <a:prstDash val="soli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5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1</a:t>
                      </a:r>
                      <a:endParaRPr lang="ko-KR" altLang="ko-KR" sz="15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1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</a:tr>
              <a:tr h="341861"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.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>
                      <a:solidFill>
                        <a:prstClr val="black"/>
                      </a:solidFill>
                      <a:prstDash val="soli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1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</a:tr>
              <a:tr h="341861"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691</a:t>
                      </a:r>
                      <a:endParaRPr lang="en-US" altLang="ko-KR" sz="15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>
                      <a:solidFill>
                        <a:prstClr val="black"/>
                      </a:solidFill>
                      <a:prstDash val="soli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5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1</a:t>
                      </a:r>
                      <a:endParaRPr lang="ko-KR" altLang="ko-KR" sz="15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</a:tr>
              <a:tr h="341861"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692</a:t>
                      </a:r>
                      <a:endParaRPr lang="en-US" altLang="ko-KR" sz="15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>
                      <a:solidFill>
                        <a:prstClr val="black"/>
                      </a:solidFill>
                      <a:prstDash val="soli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5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1</a:t>
                      </a:r>
                      <a:endParaRPr lang="ko-KR" altLang="ko-KR" sz="15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</a:tr>
              <a:tr h="341861"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693</a:t>
                      </a:r>
                      <a:endParaRPr lang="en-US" altLang="ko-KR" sz="15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>
                      <a:solidFill>
                        <a:prstClr val="black"/>
                      </a:solidFill>
                      <a:prstDash val="soli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>
                      <a:solidFill>
                        <a:prstClr val="black"/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5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1</a:t>
                      </a:r>
                      <a:endParaRPr lang="ko-KR" altLang="ko-KR" sz="15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>
                      <a:solidFill>
                        <a:prstClr val="black"/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5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1</a:t>
                      </a:r>
                      <a:endParaRPr lang="ko-KR" altLang="ko-KR" sz="15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>
                      <a:solidFill>
                        <a:prstClr val="black"/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>
                      <a:solidFill>
                        <a:prstClr val="black"/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>
                      <a:solidFill>
                        <a:prstClr val="black"/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>
                      <a:solidFill>
                        <a:prstClr val="black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6096000" y="2026800"/>
          <a:ext cx="4464554" cy="4345045"/>
        </p:xfrm>
        <a:graphic>
          <a:graphicData uri="http://schemas.openxmlformats.org/drawingml/2006/table">
            <a:tbl>
              <a:tblPr firstRow="1" bandRow="1"/>
              <a:tblGrid>
                <a:gridCol w="905085"/>
                <a:gridCol w="656980"/>
                <a:gridCol w="670212"/>
                <a:gridCol w="905085"/>
                <a:gridCol w="656980"/>
                <a:gridCol w="670212"/>
              </a:tblGrid>
              <a:tr h="333407">
                <a:tc gridSpan="3"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5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두께</a:t>
                      </a:r>
                      <a:endParaRPr lang="ko-KR" altLang="ko-KR" sz="15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>
                      <a:solidFill>
                        <a:prstClr val="black"/>
                      </a:solidFill>
                      <a:prstDash val="soli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>
                      <a:solidFill>
                        <a:prstClr val="black"/>
                      </a:solidFill>
                      <a:prstDash val="soli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5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신축성</a:t>
                      </a:r>
                      <a:endParaRPr lang="ko-KR" altLang="ko-KR" sz="15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>
                      <a:solidFill>
                        <a:prstClr val="black"/>
                      </a:solidFill>
                      <a:prstDash val="solid"/>
                    </a:lnR>
                    <a:lnT w="12700">
                      <a:solidFill>
                        <a:prstClr val="black"/>
                      </a:solidFill>
                      <a:prstDash val="soli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677568"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5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두꺼움</a:t>
                      </a:r>
                      <a:endParaRPr lang="ko-KR" altLang="ko-KR" sz="15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>
                      <a:solidFill>
                        <a:prstClr val="black"/>
                      </a:solidFill>
                      <a:prstDash val="soli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5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보통</a:t>
                      </a:r>
                      <a:endParaRPr lang="ko-KR" altLang="ko-KR" sz="15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5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얇음</a:t>
                      </a:r>
                      <a:endParaRPr lang="ko-KR" altLang="ko-KR" sz="15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5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좋음</a:t>
                      </a:r>
                      <a:endParaRPr lang="ko-KR" altLang="ko-KR" sz="15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5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보통</a:t>
                      </a:r>
                      <a:endParaRPr lang="ko-KR" altLang="ko-KR" sz="15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5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없음</a:t>
                      </a:r>
                      <a:endParaRPr lang="ko-KR" altLang="ko-KR" sz="15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>
                      <a:solidFill>
                        <a:prstClr val="black"/>
                      </a:solidFill>
                      <a:prstDash val="soli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</a:tr>
              <a:tr h="333407"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r>
                        <a:rPr lang="ko-KR" altLang="ko-KR" sz="1500">
                          <a:latin typeface="나눔바른펜"/>
                          <a:ea typeface="나눔바른펜"/>
                        </a:rPr>
                        <a:t>  </a:t>
                      </a:r>
                      <a:endParaRPr lang="ko-KR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>
                      <a:solidFill>
                        <a:prstClr val="black"/>
                      </a:solidFill>
                      <a:prstDash val="soli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500">
                          <a:latin typeface="나눔바른펜"/>
                          <a:ea typeface="나눔바른펜"/>
                        </a:rPr>
                        <a:t>  </a:t>
                      </a: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5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1</a:t>
                      </a:r>
                      <a:endParaRPr lang="ko-KR" altLang="ko-KR" sz="15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5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1</a:t>
                      </a:r>
                      <a:endParaRPr lang="ko-KR" altLang="ko-KR" sz="15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500">
                          <a:latin typeface="나눔바른펜"/>
                          <a:ea typeface="나눔바른펜"/>
                        </a:rPr>
                        <a:t>  </a:t>
                      </a: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500">
                          <a:latin typeface="나눔바른펜"/>
                          <a:ea typeface="나눔바른펜"/>
                        </a:rPr>
                        <a:t>  </a:t>
                      </a: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>
                      <a:solidFill>
                        <a:prstClr val="black"/>
                      </a:solidFill>
                      <a:prstDash val="soli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</a:tr>
              <a:tr h="333407"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>
                      <a:solidFill>
                        <a:prstClr val="black"/>
                      </a:solidFill>
                      <a:prstDash val="soli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5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1</a:t>
                      </a:r>
                      <a:endParaRPr lang="ko-KR" altLang="ko-KR" sz="15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5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1</a:t>
                      </a:r>
                      <a:endParaRPr lang="ko-KR" altLang="ko-KR" sz="15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>
                      <a:solidFill>
                        <a:prstClr val="black"/>
                      </a:solidFill>
                      <a:prstDash val="soli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</a:tr>
              <a:tr h="333407"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>
                      <a:solidFill>
                        <a:prstClr val="black"/>
                      </a:solidFill>
                      <a:prstDash val="soli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5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1</a:t>
                      </a:r>
                      <a:endParaRPr lang="ko-KR" altLang="ko-KR" sz="15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5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1</a:t>
                      </a:r>
                      <a:endParaRPr lang="ko-KR" altLang="ko-KR" sz="15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>
                      <a:solidFill>
                        <a:prstClr val="black"/>
                      </a:solidFill>
                      <a:prstDash val="soli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</a:tr>
              <a:tr h="333407"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>
                      <a:solidFill>
                        <a:prstClr val="black"/>
                      </a:solidFill>
                      <a:prstDash val="soli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5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1</a:t>
                      </a:r>
                      <a:endParaRPr lang="ko-KR" altLang="ko-KR" sz="15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5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1</a:t>
                      </a:r>
                      <a:endParaRPr lang="ko-KR" altLang="ko-KR" sz="15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>
                      <a:solidFill>
                        <a:prstClr val="black"/>
                      </a:solidFill>
                      <a:prstDash val="soli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</a:tr>
              <a:tr h="333407"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>
                      <a:solidFill>
                        <a:prstClr val="black"/>
                      </a:solidFill>
                      <a:prstDash val="soli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5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1</a:t>
                      </a:r>
                      <a:endParaRPr lang="ko-KR" altLang="ko-KR" sz="15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5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1</a:t>
                      </a:r>
                      <a:endParaRPr lang="ko-KR" altLang="ko-KR" sz="15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>
                      <a:solidFill>
                        <a:prstClr val="black"/>
                      </a:solidFill>
                      <a:prstDash val="soli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</a:tr>
              <a:tr h="333407"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>
                      <a:solidFill>
                        <a:prstClr val="black"/>
                      </a:solidFill>
                      <a:prstDash val="soli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5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1</a:t>
                      </a:r>
                      <a:endParaRPr lang="ko-KR" altLang="ko-KR" sz="15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5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1</a:t>
                      </a:r>
                      <a:endParaRPr lang="ko-KR" altLang="ko-KR" sz="15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>
                      <a:solidFill>
                        <a:prstClr val="black"/>
                      </a:solidFill>
                      <a:prstDash val="soli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</a:tr>
              <a:tr h="333407"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>
                      <a:solidFill>
                        <a:prstClr val="black"/>
                      </a:solidFill>
                      <a:prstDash val="soli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5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1</a:t>
                      </a:r>
                      <a:endParaRPr lang="ko-KR" altLang="ko-KR" sz="15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5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1</a:t>
                      </a:r>
                      <a:endParaRPr lang="ko-KR" altLang="ko-KR" sz="15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>
                      <a:solidFill>
                        <a:prstClr val="black"/>
                      </a:solidFill>
                      <a:prstDash val="soli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</a:tr>
              <a:tr h="333407"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>
                      <a:solidFill>
                        <a:prstClr val="black"/>
                      </a:solidFill>
                      <a:prstDash val="soli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5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1</a:t>
                      </a:r>
                      <a:endParaRPr lang="ko-KR" altLang="ko-KR" sz="15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5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1</a:t>
                      </a:r>
                      <a:endParaRPr lang="ko-KR" altLang="ko-KR" sz="15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>
                      <a:solidFill>
                        <a:prstClr val="black"/>
                      </a:solidFill>
                      <a:prstDash val="soli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</a:tr>
              <a:tr h="333407"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>
                      <a:solidFill>
                        <a:prstClr val="black"/>
                      </a:solidFill>
                      <a:prstDash val="soli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5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1</a:t>
                      </a:r>
                      <a:endParaRPr lang="ko-KR" altLang="ko-KR" sz="15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5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1</a:t>
                      </a:r>
                      <a:endParaRPr lang="ko-KR" altLang="ko-KR" sz="15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>
                      <a:solidFill>
                        <a:prstClr val="black"/>
                      </a:solidFill>
                      <a:prstDash val="soli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</a:tr>
              <a:tr h="333407"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>
                      <a:solidFill>
                        <a:prstClr val="black"/>
                      </a:solidFill>
                      <a:prstDash val="soli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>
                      <a:solidFill>
                        <a:prstClr val="black"/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>
                      <a:solidFill>
                        <a:prstClr val="black"/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5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1</a:t>
                      </a:r>
                      <a:endParaRPr lang="ko-KR" altLang="ko-KR" sz="15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>
                      <a:solidFill>
                        <a:prstClr val="black"/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>
                      <a:solidFill>
                        <a:prstClr val="black"/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latin typeface="나눔바른펜"/>
                          <a:ea typeface="나눔바른펜"/>
                        </a:rPr>
                        <a:t>0</a:t>
                      </a:r>
                      <a:endParaRPr lang="en-US" altLang="ko-KR" sz="15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>
                      <a:solidFill>
                        <a:prstClr val="black"/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5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1</a:t>
                      </a:r>
                      <a:endParaRPr lang="ko-KR" altLang="ko-KR" sz="15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>
                      <a:solidFill>
                        <a:prstClr val="black"/>
                      </a:solidFill>
                      <a:prstDash val="soli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>
                      <a:solidFill>
                        <a:prstClr val="black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0" name="타원 19"/>
          <p:cNvSpPr/>
          <p:nvPr/>
        </p:nvSpPr>
        <p:spPr>
          <a:xfrm>
            <a:off x="5131707" y="3783518"/>
            <a:ext cx="171645" cy="14401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600">
              <a:latin typeface="나눔바른펜"/>
              <a:ea typeface="나눔바른펜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464125" y="3783518"/>
            <a:ext cx="171645" cy="14401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600">
              <a:latin typeface="나눔바른펜"/>
              <a:ea typeface="나눔바른펜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780337" y="3783518"/>
            <a:ext cx="171645" cy="14401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600">
              <a:latin typeface="나눔바른펜"/>
              <a:ea typeface="나눔바른펜"/>
            </a:endParaRPr>
          </a:p>
        </p:txBody>
      </p:sp>
      <p:sp>
        <p:nvSpPr>
          <p:cNvPr id="9" name="CustomShape 1"/>
          <p:cNvSpPr/>
          <p:nvPr/>
        </p:nvSpPr>
        <p:spPr>
          <a:xfrm>
            <a:off x="293760" y="0"/>
            <a:ext cx="1431720" cy="152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" name="CustomShape 2"/>
          <p:cNvSpPr/>
          <p:nvPr/>
        </p:nvSpPr>
        <p:spPr>
          <a:xfrm>
            <a:off x="11148840" y="6814440"/>
            <a:ext cx="626040" cy="45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1" name="CustomShape 3"/>
          <p:cNvSpPr/>
          <p:nvPr/>
        </p:nvSpPr>
        <p:spPr>
          <a:xfrm>
            <a:off x="325800" y="200880"/>
            <a:ext cx="43934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none" lIns="89999" tIns="44999" rIns="89999" bIns="44999"/>
          <a:lstStyle/>
          <a:p>
            <a:pPr>
              <a:lnSpc>
                <a:spcPct val="100000"/>
              </a:lnSpc>
              <a:defRPr/>
            </a:pPr>
            <a:r>
              <a:rPr lang="en-US" sz="4400" b="0" strike="noStrike" spc="-1">
                <a:solidFill>
                  <a:srgbClr val="262626"/>
                </a:solidFill>
                <a:latin typeface="나눔스퀘어 Bold"/>
                <a:ea typeface="나눔스퀘어 Bold"/>
              </a:rPr>
              <a:t>Algorithm – </a:t>
            </a:r>
            <a:r>
              <a:rPr lang="ko-KR" altLang="en-US" sz="4400" b="0" strike="noStrike" spc="-1">
                <a:solidFill>
                  <a:srgbClr val="262626"/>
                </a:solidFill>
                <a:latin typeface="나눔스퀘어 Bold"/>
                <a:ea typeface="나눔스퀘어 Bold"/>
              </a:rPr>
              <a:t>데이터 수집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2" name="Line 4"/>
          <p:cNvSpPr/>
          <p:nvPr/>
        </p:nvSpPr>
        <p:spPr>
          <a:xfrm>
            <a:off x="11999520" y="1965960"/>
            <a:ext cx="360" cy="489204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wrap="square" anchor="ctr"/>
          <a:p>
            <a:pPr algn="ctr">
              <a:defRPr/>
            </a:pPr>
            <a:endParaRPr lang="ko-KR" altLang="en-US"/>
          </a:p>
        </p:txBody>
      </p:sp>
      <p:sp>
        <p:nvSpPr>
          <p:cNvPr id="13" name="Line 5"/>
          <p:cNvSpPr/>
          <p:nvPr/>
        </p:nvSpPr>
        <p:spPr>
          <a:xfrm>
            <a:off x="11999520" y="0"/>
            <a:ext cx="360" cy="74160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wrap="square" anchor="ctr"/>
          <a:p>
            <a:pPr algn="ctr">
              <a:defRPr/>
            </a:pPr>
            <a:endParaRPr lang="ko-KR" altLang="en-US"/>
          </a:p>
        </p:txBody>
      </p:sp>
      <p:sp>
        <p:nvSpPr>
          <p:cNvPr id="14" name="CustomShape 6"/>
          <p:cNvSpPr/>
          <p:nvPr/>
        </p:nvSpPr>
        <p:spPr>
          <a:xfrm>
            <a:off x="11830320" y="943200"/>
            <a:ext cx="338040" cy="888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vert="vert" wrap="none" lIns="89999" tIns="44999" rIns="89999" bIns="44999"/>
          <a:lstStyle/>
          <a:p>
            <a:pPr>
              <a:lnSpc>
                <a:spcPct val="100000"/>
              </a:lnSpc>
              <a:defRPr/>
            </a:pPr>
            <a:r>
              <a:rPr lang="en-US" sz="1000" b="0" strike="noStrike" spc="599">
                <a:solidFill>
                  <a:srgbClr val="5a6f8d"/>
                </a:solidFill>
                <a:latin typeface="Arial"/>
                <a:ea typeface="나눔스퀘어"/>
              </a:rPr>
              <a:t>PART1</a:t>
            </a:r>
            <a:endParaRPr lang="en-US" sz="10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62695" y="1131992"/>
            <a:ext cx="87130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dirty="0">
                <a:latin typeface="나눔스퀘어bold"/>
              </a:rPr>
              <a:t>- </a:t>
            </a:r>
            <a:r>
              <a:rPr lang="ko-KR" altLang="en-US" dirty="0">
                <a:latin typeface="나눔스퀘어bold"/>
              </a:rPr>
              <a:t>정제된 데이터를 이용하여 제품 선호도 조사를 시행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07513" y="1561336"/>
            <a:ext cx="2016253" cy="643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dirty="0">
                <a:latin typeface="나눔스퀘어bold"/>
              </a:rPr>
              <a:t>선호도 조사 참여 </a:t>
            </a:r>
            <a:r>
              <a:rPr lang="ko-KR" altLang="en-US" dirty="0" err="1">
                <a:latin typeface="나눔스퀘어bold"/>
              </a:rPr>
              <a:t>인원별</a:t>
            </a:r>
            <a:r>
              <a:rPr lang="ko-KR" altLang="en-US" dirty="0">
                <a:latin typeface="나눔스퀘어bold"/>
              </a:rPr>
              <a:t> 난수 생성 </a:t>
            </a:r>
          </a:p>
        </p:txBody>
      </p:sp>
      <p:sp>
        <p:nvSpPr>
          <p:cNvPr id="24" name="화살표: 왼쪽 23"/>
          <p:cNvSpPr/>
          <p:nvPr/>
        </p:nvSpPr>
        <p:spPr>
          <a:xfrm rot="16898" flipH="1">
            <a:off x="5014562" y="1595092"/>
            <a:ext cx="864000" cy="576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528054" y="1698116"/>
            <a:ext cx="3456432" cy="367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dirty="0">
                <a:latin typeface="나눔스퀘어bold"/>
              </a:rPr>
              <a:t>해당 </a:t>
            </a:r>
            <a:r>
              <a:rPr lang="en-US" altLang="ko-KR" dirty="0">
                <a:latin typeface="나눔스퀘어bold"/>
              </a:rPr>
              <a:t>Index</a:t>
            </a:r>
            <a:r>
              <a:rPr lang="ko-KR" altLang="en-US" dirty="0">
                <a:latin typeface="나눔스퀘어bold"/>
              </a:rPr>
              <a:t> 의 제품 선호도 조사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rcRect l="16920" t="22280" r="16140" b="5900"/>
          <a:stretch>
            <a:fillRect/>
          </a:stretch>
        </p:blipFill>
        <p:spPr>
          <a:xfrm>
            <a:off x="2423541" y="2388143"/>
            <a:ext cx="5256659" cy="3525053"/>
          </a:xfrm>
          <a:prstGeom prst="rect">
            <a:avLst/>
          </a:prstGeom>
          <a:ln w="9525" cap="flat" cmpd="sng">
            <a:solidFill>
              <a:schemeClr val="tx1"/>
            </a:solidFill>
            <a:prstDash val="solid"/>
            <a:round/>
          </a:ln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rcRect l="16140" t="14800" r="16140" b="4640"/>
          <a:stretch>
            <a:fillRect/>
          </a:stretch>
        </p:blipFill>
        <p:spPr>
          <a:xfrm>
            <a:off x="6088443" y="3396268"/>
            <a:ext cx="4112071" cy="3057110"/>
          </a:xfrm>
          <a:prstGeom prst="rect">
            <a:avLst/>
          </a:prstGeom>
          <a:ln w="9525" cap="flat" cmpd="sng">
            <a:solidFill>
              <a:schemeClr val="tx1"/>
            </a:solidFill>
            <a:prstDash val="solid"/>
            <a:round/>
          </a:ln>
        </p:spPr>
      </p:pic>
      <p:sp>
        <p:nvSpPr>
          <p:cNvPr id="15" name="CustomShape 1">
            <a:extLst>
              <a:ext uri="{FF2B5EF4-FFF2-40B4-BE49-F238E27FC236}">
                <a16:creationId xmlns:a16="http://schemas.microsoft.com/office/drawing/2014/main" id="{586E3EE9-E84F-4C90-BA08-385EE11FE1A0}"/>
              </a:ext>
            </a:extLst>
          </p:cNvPr>
          <p:cNvSpPr/>
          <p:nvPr/>
        </p:nvSpPr>
        <p:spPr>
          <a:xfrm>
            <a:off x="293760" y="0"/>
            <a:ext cx="1431720" cy="152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" name="CustomShape 2">
            <a:extLst>
              <a:ext uri="{FF2B5EF4-FFF2-40B4-BE49-F238E27FC236}">
                <a16:creationId xmlns:a16="http://schemas.microsoft.com/office/drawing/2014/main" id="{470369E0-48DF-4B96-8DB4-7899C95EB652}"/>
              </a:ext>
            </a:extLst>
          </p:cNvPr>
          <p:cNvSpPr/>
          <p:nvPr/>
        </p:nvSpPr>
        <p:spPr>
          <a:xfrm>
            <a:off x="11148840" y="6814440"/>
            <a:ext cx="626040" cy="45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" name="CustomShape 3">
            <a:extLst>
              <a:ext uri="{FF2B5EF4-FFF2-40B4-BE49-F238E27FC236}">
                <a16:creationId xmlns:a16="http://schemas.microsoft.com/office/drawing/2014/main" id="{48A21439-B8D0-4883-9794-2CF7FFC6F4BF}"/>
              </a:ext>
            </a:extLst>
          </p:cNvPr>
          <p:cNvSpPr/>
          <p:nvPr/>
        </p:nvSpPr>
        <p:spPr>
          <a:xfrm>
            <a:off x="325800" y="200880"/>
            <a:ext cx="43934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262626"/>
                </a:solidFill>
                <a:latin typeface="나눔스퀘어 Bold"/>
                <a:ea typeface="나눔스퀘어 Bold"/>
              </a:rPr>
              <a:t>Algorithm – </a:t>
            </a:r>
            <a:r>
              <a:rPr lang="ko-KR" altLang="en-US" sz="4400" b="0" strike="noStrike" spc="-1" dirty="0">
                <a:solidFill>
                  <a:srgbClr val="262626"/>
                </a:solidFill>
                <a:latin typeface="나눔스퀘어 Bold"/>
                <a:ea typeface="나눔스퀘어 Bold"/>
              </a:rPr>
              <a:t>데이터 수집</a:t>
            </a:r>
            <a:endParaRPr lang="en-US" sz="4400" b="0" strike="noStrike" spc="-1" dirty="0">
              <a:latin typeface="굴림"/>
            </a:endParaRPr>
          </a:p>
        </p:txBody>
      </p:sp>
      <p:sp>
        <p:nvSpPr>
          <p:cNvPr id="18" name="Line 4">
            <a:extLst>
              <a:ext uri="{FF2B5EF4-FFF2-40B4-BE49-F238E27FC236}">
                <a16:creationId xmlns:a16="http://schemas.microsoft.com/office/drawing/2014/main" id="{82CF1F72-02E4-4B13-B89D-04E31AFC9467}"/>
              </a:ext>
            </a:extLst>
          </p:cNvPr>
          <p:cNvSpPr/>
          <p:nvPr/>
        </p:nvSpPr>
        <p:spPr>
          <a:xfrm>
            <a:off x="11999520" y="1965960"/>
            <a:ext cx="360" cy="489204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" name="Line 5">
            <a:extLst>
              <a:ext uri="{FF2B5EF4-FFF2-40B4-BE49-F238E27FC236}">
                <a16:creationId xmlns:a16="http://schemas.microsoft.com/office/drawing/2014/main" id="{23C8F9AF-8B13-4C16-95B3-6954C4C891D2}"/>
              </a:ext>
            </a:extLst>
          </p:cNvPr>
          <p:cNvSpPr/>
          <p:nvPr/>
        </p:nvSpPr>
        <p:spPr>
          <a:xfrm>
            <a:off x="11999520" y="0"/>
            <a:ext cx="360" cy="74160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" name="CustomShape 6">
            <a:extLst>
              <a:ext uri="{FF2B5EF4-FFF2-40B4-BE49-F238E27FC236}">
                <a16:creationId xmlns:a16="http://schemas.microsoft.com/office/drawing/2014/main" id="{820276DA-F665-4DEA-97D3-2D100E54CF3F}"/>
              </a:ext>
            </a:extLst>
          </p:cNvPr>
          <p:cNvSpPr/>
          <p:nvPr/>
        </p:nvSpPr>
        <p:spPr>
          <a:xfrm>
            <a:off x="11830320" y="943200"/>
            <a:ext cx="338040" cy="888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vert"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599">
                <a:solidFill>
                  <a:srgbClr val="5A6F8D"/>
                </a:solidFill>
                <a:latin typeface="Arial"/>
                <a:ea typeface="나눔스퀘어"/>
              </a:rPr>
              <a:t>PART1</a:t>
            </a:r>
            <a:endParaRPr lang="en-US" sz="1000" b="0" strike="noStrike" spc="-1">
              <a:latin typeface="굴림"/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1553611" y="1940050"/>
          <a:ext cx="3926564" cy="4225290"/>
        </p:xfrm>
        <a:graphic>
          <a:graphicData uri="http://schemas.openxmlformats.org/drawingml/2006/table">
            <a:tbl>
              <a:tblPr firstRow="1" bandRow="1"/>
              <a:tblGrid>
                <a:gridCol w="981641"/>
                <a:gridCol w="981641"/>
                <a:gridCol w="981641"/>
                <a:gridCol w="981641"/>
              </a:tblGrid>
              <a:tr h="577215"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6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index</a:t>
                      </a:r>
                      <a:endParaRPr lang="ko-KR" altLang="ko-KR" sz="16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6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likeness</a:t>
                      </a:r>
                      <a:endParaRPr lang="ko-KR" altLang="ko-KR" sz="16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6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c_black</a:t>
                      </a:r>
                      <a:endParaRPr lang="ko-KR" altLang="ko-KR" sz="16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6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c_white</a:t>
                      </a:r>
                      <a:endParaRPr lang="ko-KR" altLang="ko-KR" sz="16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</a:tr>
              <a:tr h="367665"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6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1</a:t>
                      </a:r>
                      <a:endParaRPr lang="ko-KR" altLang="ko-KR" sz="16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latin typeface="나눔바른펜"/>
                          <a:ea typeface="나눔바른펜"/>
                        </a:rPr>
                        <a:t>1</a:t>
                      </a:r>
                      <a:endParaRPr lang="ko-KR" altLang="en-US" sz="16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6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1</a:t>
                      </a:r>
                      <a:endParaRPr lang="ko-KR" altLang="ko-KR" sz="16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latin typeface="나눔바른펜"/>
                          <a:ea typeface="나눔바른펜"/>
                        </a:rPr>
                        <a:t>0</a:t>
                      </a:r>
                      <a:endParaRPr lang="ko-KR" altLang="en-US" sz="16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</a:tr>
              <a:tr h="367665"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6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2</a:t>
                      </a:r>
                      <a:endParaRPr lang="ko-KR" altLang="ko-KR" sz="16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600">
                          <a:latin typeface="나눔바른펜"/>
                          <a:ea typeface="나눔바른펜"/>
                        </a:rPr>
                        <a:t>2</a:t>
                      </a:r>
                      <a:endParaRPr lang="ko-KR" altLang="en-US" sz="16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6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1</a:t>
                      </a:r>
                      <a:endParaRPr lang="ko-KR" altLang="ko-KR" sz="16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latin typeface="나눔바른펜"/>
                          <a:ea typeface="나눔바른펜"/>
                        </a:rPr>
                        <a:t>0</a:t>
                      </a:r>
                      <a:endParaRPr lang="ko-KR" altLang="en-US" sz="16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</a:tr>
              <a:tr h="367665"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6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3</a:t>
                      </a:r>
                      <a:endParaRPr lang="ko-KR" altLang="ko-KR" sz="16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latin typeface="나눔바른펜"/>
                          <a:ea typeface="나눔바른펜"/>
                        </a:rPr>
                        <a:t>0</a:t>
                      </a:r>
                      <a:endParaRPr lang="ko-KR" altLang="en-US" sz="16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latin typeface="나눔바른펜"/>
                          <a:ea typeface="나눔바른펜"/>
                        </a:rPr>
                        <a:t>0</a:t>
                      </a:r>
                      <a:endParaRPr lang="ko-KR" altLang="en-US" sz="16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6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1</a:t>
                      </a:r>
                      <a:endParaRPr lang="ko-KR" altLang="ko-KR" sz="16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</a:tr>
              <a:tr h="367665"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6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4</a:t>
                      </a:r>
                      <a:endParaRPr lang="ko-KR" altLang="ko-KR" sz="16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latin typeface="나눔바른펜"/>
                          <a:ea typeface="나눔바른펜"/>
                        </a:rPr>
                        <a:t>1</a:t>
                      </a:r>
                      <a:endParaRPr lang="ko-KR" altLang="en-US" sz="16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latin typeface="나눔바른펜"/>
                          <a:ea typeface="나눔바른펜"/>
                        </a:rPr>
                        <a:t>0</a:t>
                      </a:r>
                      <a:endParaRPr lang="ko-KR" altLang="en-US" sz="16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latin typeface="나눔바른펜"/>
                          <a:ea typeface="나눔바른펜"/>
                        </a:rPr>
                        <a:t>0</a:t>
                      </a:r>
                      <a:endParaRPr lang="ko-KR" altLang="en-US" sz="16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</a:tr>
              <a:tr h="367665"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6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5</a:t>
                      </a:r>
                      <a:endParaRPr lang="ko-KR" altLang="ko-KR" sz="16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6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0</a:t>
                      </a:r>
                      <a:endParaRPr lang="ko-KR" altLang="ko-KR" sz="16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6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1</a:t>
                      </a:r>
                      <a:endParaRPr lang="ko-KR" altLang="ko-KR" sz="16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latin typeface="나눔바른펜"/>
                          <a:ea typeface="나눔바른펜"/>
                        </a:rPr>
                        <a:t>0</a:t>
                      </a:r>
                      <a:endParaRPr lang="ko-KR" altLang="en-US" sz="16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</a:tr>
              <a:tr h="367665"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6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6</a:t>
                      </a:r>
                      <a:endParaRPr lang="ko-KR" altLang="ko-KR" sz="16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latin typeface="나눔바른펜"/>
                          <a:ea typeface="나눔바른펜"/>
                        </a:rPr>
                        <a:t>1</a:t>
                      </a:r>
                      <a:endParaRPr lang="ko-KR" altLang="en-US" sz="16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latin typeface="나눔바른펜"/>
                          <a:ea typeface="나눔바른펜"/>
                        </a:rPr>
                        <a:t>0</a:t>
                      </a:r>
                      <a:endParaRPr lang="ko-KR" altLang="en-US" sz="16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6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1</a:t>
                      </a:r>
                      <a:endParaRPr lang="ko-KR" altLang="ko-KR" sz="16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</a:tr>
              <a:tr h="367665"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6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7</a:t>
                      </a:r>
                      <a:endParaRPr lang="ko-KR" altLang="ko-KR" sz="16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6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0</a:t>
                      </a:r>
                      <a:endParaRPr lang="ko-KR" altLang="ko-KR" sz="16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latin typeface="나눔바른펜"/>
                          <a:ea typeface="나눔바른펜"/>
                        </a:rPr>
                        <a:t>0</a:t>
                      </a:r>
                      <a:endParaRPr lang="ko-KR" altLang="en-US" sz="16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latin typeface="나눔바른펜"/>
                          <a:ea typeface="나눔바른펜"/>
                        </a:rPr>
                        <a:t>0</a:t>
                      </a:r>
                      <a:endParaRPr lang="ko-KR" altLang="en-US" sz="16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</a:tr>
              <a:tr h="367665"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6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8</a:t>
                      </a:r>
                      <a:endParaRPr lang="ko-KR" altLang="ko-KR" sz="16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en-US" altLang="ko-KR" sz="1600">
                          <a:latin typeface="나눔바른펜"/>
                          <a:ea typeface="나눔바른펜"/>
                        </a:rPr>
                        <a:t>2</a:t>
                      </a:r>
                      <a:endParaRPr lang="ko-KR" altLang="en-US" sz="16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6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1</a:t>
                      </a:r>
                      <a:endParaRPr lang="ko-KR" altLang="ko-KR" sz="16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latin typeface="나눔바른펜"/>
                          <a:ea typeface="나눔바른펜"/>
                        </a:rPr>
                        <a:t>1</a:t>
                      </a:r>
                      <a:endParaRPr lang="ko-KR" altLang="en-US" sz="16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</a:tr>
              <a:tr h="367665"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6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9</a:t>
                      </a:r>
                      <a:endParaRPr lang="ko-KR" altLang="ko-KR" sz="16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latin typeface="나눔바른펜"/>
                          <a:ea typeface="나눔바른펜"/>
                        </a:rPr>
                        <a:t>1</a:t>
                      </a:r>
                      <a:endParaRPr lang="ko-KR" altLang="en-US" sz="16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6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1</a:t>
                      </a:r>
                      <a:endParaRPr lang="ko-KR" altLang="ko-KR" sz="16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latin typeface="나눔바른펜"/>
                          <a:ea typeface="나눔바른펜"/>
                        </a:rPr>
                        <a:t>0</a:t>
                      </a:r>
                      <a:endParaRPr lang="ko-KR" altLang="en-US" sz="16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</a:tr>
              <a:tr h="339090"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6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10</a:t>
                      </a:r>
                      <a:endParaRPr lang="ko-KR" altLang="ko-KR" sz="16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6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2</a:t>
                      </a:r>
                      <a:endParaRPr lang="ko-KR" altLang="ko-KR" sz="16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6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1</a:t>
                      </a:r>
                      <a:endParaRPr lang="ko-KR" altLang="ko-KR" sz="16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6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1</a:t>
                      </a:r>
                      <a:endParaRPr lang="ko-KR" altLang="ko-KR" sz="16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7620001" y="1940051"/>
          <a:ext cx="2868549" cy="4225285"/>
        </p:xfrm>
        <a:graphic>
          <a:graphicData uri="http://schemas.openxmlformats.org/drawingml/2006/table">
            <a:tbl>
              <a:tblPr firstRow="1" bandRow="1"/>
              <a:tblGrid>
                <a:gridCol w="973200"/>
                <a:gridCol w="939166"/>
                <a:gridCol w="956183"/>
              </a:tblGrid>
              <a:tr h="590572"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6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d_zipper</a:t>
                      </a:r>
                      <a:endParaRPr lang="ko-KR" altLang="ko-KR" sz="16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6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d_sibori</a:t>
                      </a:r>
                      <a:endParaRPr lang="ko-KR" altLang="ko-KR" sz="16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6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d_etc</a:t>
                      </a:r>
                      <a:endParaRPr lang="ko-KR" altLang="ko-KR" sz="16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</a:tr>
              <a:tr h="403857"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ko-KR" sz="16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1</a:t>
                      </a:r>
                      <a:endParaRPr lang="ko-KR" altLang="ko-KR" sz="16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latin typeface="나눔바른펜"/>
                          <a:ea typeface="나눔바른펜"/>
                        </a:rPr>
                        <a:t>0</a:t>
                      </a:r>
                      <a:endParaRPr lang="ko-KR" altLang="en-US" sz="16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latin typeface="나눔바른펜"/>
                          <a:ea typeface="나눔바른펜"/>
                        </a:rPr>
                        <a:t>0</a:t>
                      </a:r>
                      <a:endParaRPr lang="ko-KR" altLang="en-US" sz="16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</a:tr>
              <a:tr h="403857"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latin typeface="나눔바른펜"/>
                          <a:ea typeface="나눔바른펜"/>
                        </a:rPr>
                        <a:t>0</a:t>
                      </a:r>
                      <a:endParaRPr lang="ko-KR" altLang="en-US" sz="16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latin typeface="나눔바른펜"/>
                          <a:ea typeface="나눔바른펜"/>
                        </a:rPr>
                        <a:t>1</a:t>
                      </a:r>
                      <a:endParaRPr lang="ko-KR" altLang="en-US" sz="16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latin typeface="나눔바른펜"/>
                          <a:ea typeface="나눔바른펜"/>
                        </a:rPr>
                        <a:t>0</a:t>
                      </a:r>
                      <a:endParaRPr lang="ko-KR" altLang="en-US" sz="16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</a:tr>
              <a:tr h="403857"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latin typeface="나눔바른펜"/>
                          <a:ea typeface="나눔바른펜"/>
                        </a:rPr>
                        <a:t>0</a:t>
                      </a:r>
                      <a:endParaRPr lang="ko-KR" altLang="en-US" sz="16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latin typeface="나눔바른펜"/>
                          <a:ea typeface="나눔바른펜"/>
                        </a:rPr>
                        <a:t>1</a:t>
                      </a:r>
                      <a:endParaRPr lang="ko-KR" altLang="en-US" sz="16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latin typeface="나눔바른펜"/>
                          <a:ea typeface="나눔바른펜"/>
                        </a:rPr>
                        <a:t>1</a:t>
                      </a:r>
                      <a:endParaRPr lang="ko-KR" altLang="en-US" sz="16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</a:tr>
              <a:tr h="403857"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latin typeface="나눔바른펜"/>
                          <a:ea typeface="나눔바른펜"/>
                        </a:rPr>
                        <a:t>0</a:t>
                      </a:r>
                      <a:endParaRPr lang="ko-KR" altLang="en-US" sz="16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latin typeface="나눔바른펜"/>
                          <a:ea typeface="나눔바른펜"/>
                        </a:rPr>
                        <a:t>0</a:t>
                      </a:r>
                      <a:endParaRPr lang="ko-KR" altLang="en-US" sz="16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latin typeface="나눔바른펜"/>
                          <a:ea typeface="나눔바른펜"/>
                        </a:rPr>
                        <a:t>1</a:t>
                      </a:r>
                      <a:endParaRPr lang="ko-KR" altLang="en-US" sz="16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</a:tr>
              <a:tr h="403857"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latin typeface="나눔바른펜"/>
                          <a:ea typeface="나눔바른펜"/>
                        </a:rPr>
                        <a:t>1</a:t>
                      </a:r>
                      <a:endParaRPr lang="ko-KR" altLang="en-US" sz="16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latin typeface="나눔바른펜"/>
                          <a:ea typeface="나눔바른펜"/>
                        </a:rPr>
                        <a:t>1</a:t>
                      </a:r>
                      <a:endParaRPr lang="ko-KR" altLang="en-US" sz="16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latin typeface="나눔바른펜"/>
                          <a:ea typeface="나눔바른펜"/>
                        </a:rPr>
                        <a:t>0</a:t>
                      </a:r>
                      <a:endParaRPr lang="ko-KR" altLang="en-US" sz="16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</a:tr>
              <a:tr h="403857"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latin typeface="나눔바른펜"/>
                          <a:ea typeface="나눔바른펜"/>
                        </a:rPr>
                        <a:t>0</a:t>
                      </a:r>
                      <a:endParaRPr lang="ko-KR" altLang="en-US" sz="16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latin typeface="나눔바른펜"/>
                          <a:ea typeface="나눔바른펜"/>
                        </a:rPr>
                        <a:t>0</a:t>
                      </a:r>
                      <a:endParaRPr lang="ko-KR" altLang="en-US" sz="16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latin typeface="나눔바른펜"/>
                          <a:ea typeface="나눔바른펜"/>
                        </a:rPr>
                        <a:t>0</a:t>
                      </a:r>
                      <a:endParaRPr lang="ko-KR" altLang="en-US" sz="16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</a:tr>
              <a:tr h="403857"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latin typeface="나눔바른펜"/>
                          <a:ea typeface="나눔바른펜"/>
                        </a:rPr>
                        <a:t>0</a:t>
                      </a:r>
                      <a:endParaRPr lang="ko-KR" altLang="en-US" sz="16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latin typeface="나눔바른펜"/>
                          <a:ea typeface="나눔바른펜"/>
                        </a:rPr>
                        <a:t>0</a:t>
                      </a:r>
                      <a:endParaRPr lang="ko-KR" altLang="en-US" sz="16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latin typeface="나눔바른펜"/>
                          <a:ea typeface="나눔바른펜"/>
                        </a:rPr>
                        <a:t>0</a:t>
                      </a:r>
                      <a:endParaRPr lang="ko-KR" altLang="en-US" sz="16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</a:tr>
              <a:tr h="403857"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latin typeface="나눔바른펜"/>
                          <a:ea typeface="나눔바른펜"/>
                        </a:rPr>
                        <a:t>1</a:t>
                      </a:r>
                      <a:endParaRPr lang="ko-KR" altLang="en-US" sz="16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latin typeface="나눔바른펜"/>
                          <a:ea typeface="나눔바른펜"/>
                        </a:rPr>
                        <a:t>0</a:t>
                      </a:r>
                      <a:endParaRPr lang="ko-KR" altLang="en-US" sz="16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latin typeface="나눔바른펜"/>
                          <a:ea typeface="나눔바른펜"/>
                        </a:rPr>
                        <a:t>0</a:t>
                      </a:r>
                      <a:endParaRPr lang="ko-KR" altLang="en-US" sz="16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</a:tr>
              <a:tr h="403857"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latin typeface="나눔바른펜"/>
                          <a:ea typeface="나눔바른펜"/>
                        </a:rPr>
                        <a:t>0</a:t>
                      </a:r>
                      <a:endParaRPr lang="ko-KR" altLang="en-US" sz="16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latin typeface="나눔바른펜"/>
                          <a:ea typeface="나눔바른펜"/>
                        </a:rPr>
                        <a:t>1</a:t>
                      </a:r>
                      <a:endParaRPr lang="ko-KR" altLang="en-US" sz="16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latin typeface="나눔바른펜"/>
                          <a:ea typeface="나눔바른펜"/>
                        </a:rPr>
                        <a:t>0</a:t>
                      </a:r>
                      <a:endParaRPr lang="ko-KR" altLang="en-US" sz="1600">
                        <a:latin typeface="나눔바른펜"/>
                        <a:ea typeface="나눔바른펜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30" name="타원 29"/>
          <p:cNvSpPr/>
          <p:nvPr/>
        </p:nvSpPr>
        <p:spPr>
          <a:xfrm>
            <a:off x="5780338" y="3783518"/>
            <a:ext cx="171645" cy="14401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600">
              <a:latin typeface="나눔바른펜"/>
              <a:ea typeface="나눔바른펜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500427" y="3783518"/>
            <a:ext cx="171645" cy="14401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600">
              <a:latin typeface="나눔바른펜"/>
              <a:ea typeface="나눔바른펜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7220517" y="3783518"/>
            <a:ext cx="171645" cy="14401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600">
              <a:latin typeface="나눔바른펜"/>
              <a:ea typeface="나눔바른펜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0642" y="1325117"/>
            <a:ext cx="8713090" cy="6408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>
                <a:latin typeface="나눔스퀘어bold"/>
              </a:rPr>
              <a:t>- 개인별 선호도 조사 데이터를 취합</a:t>
            </a:r>
            <a:endParaRPr lang="ko-KR" altLang="en-US">
              <a:latin typeface="나눔스퀘어bold"/>
            </a:endParaRPr>
          </a:p>
          <a:p>
            <a:pPr>
              <a:defRPr lang="ko-KR" altLang="en-US"/>
            </a:pPr>
            <a:endParaRPr lang="ko-KR" altLang="en-US">
              <a:latin typeface="나눔스퀘어bold"/>
            </a:endParaRPr>
          </a:p>
        </p:txBody>
      </p:sp>
      <p:sp>
        <p:nvSpPr>
          <p:cNvPr id="15" name="CustomShape 1"/>
          <p:cNvSpPr/>
          <p:nvPr/>
        </p:nvSpPr>
        <p:spPr>
          <a:xfrm>
            <a:off x="293760" y="0"/>
            <a:ext cx="1431720" cy="152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6" name="CustomShape 2"/>
          <p:cNvSpPr/>
          <p:nvPr/>
        </p:nvSpPr>
        <p:spPr>
          <a:xfrm>
            <a:off x="11148840" y="6814440"/>
            <a:ext cx="626040" cy="45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7" name="CustomShape 3"/>
          <p:cNvSpPr/>
          <p:nvPr/>
        </p:nvSpPr>
        <p:spPr>
          <a:xfrm>
            <a:off x="325800" y="200880"/>
            <a:ext cx="43934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none" lIns="89999" tIns="44999" rIns="89999" bIns="44999"/>
          <a:lstStyle/>
          <a:p>
            <a:pPr>
              <a:lnSpc>
                <a:spcPct val="100000"/>
              </a:lnSpc>
              <a:defRPr/>
            </a:pPr>
            <a:r>
              <a:rPr lang="en-US" sz="4400" b="0" strike="noStrike" spc="-1">
                <a:solidFill>
                  <a:srgbClr val="262626"/>
                </a:solidFill>
                <a:latin typeface="나눔스퀘어 Bold"/>
                <a:ea typeface="나눔스퀘어 Bold"/>
              </a:rPr>
              <a:t>Algorithm – </a:t>
            </a:r>
            <a:r>
              <a:rPr lang="ko-KR" altLang="en-US" sz="4400" b="0" strike="noStrike" spc="-1">
                <a:solidFill>
                  <a:srgbClr val="262626"/>
                </a:solidFill>
                <a:latin typeface="나눔스퀘어 Bold"/>
                <a:ea typeface="나눔스퀘어 Bold"/>
              </a:rPr>
              <a:t>데이터 수집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8" name="Line 4"/>
          <p:cNvSpPr/>
          <p:nvPr/>
        </p:nvSpPr>
        <p:spPr>
          <a:xfrm>
            <a:off x="11999520" y="1965960"/>
            <a:ext cx="360" cy="489204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wrap="square" anchor="ctr"/>
          <a:p>
            <a:pPr algn="ctr">
              <a:defRPr/>
            </a:pPr>
            <a:endParaRPr lang="ko-KR" altLang="en-US"/>
          </a:p>
        </p:txBody>
      </p:sp>
      <p:sp>
        <p:nvSpPr>
          <p:cNvPr id="19" name="Line 5"/>
          <p:cNvSpPr/>
          <p:nvPr/>
        </p:nvSpPr>
        <p:spPr>
          <a:xfrm>
            <a:off x="11999520" y="0"/>
            <a:ext cx="360" cy="74160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wrap="square" anchor="ctr"/>
          <a:p>
            <a:pPr algn="ctr">
              <a:defRPr/>
            </a:pPr>
            <a:endParaRPr lang="ko-KR" altLang="en-US"/>
          </a:p>
        </p:txBody>
      </p:sp>
      <p:sp>
        <p:nvSpPr>
          <p:cNvPr id="20" name="CustomShape 6"/>
          <p:cNvSpPr/>
          <p:nvPr/>
        </p:nvSpPr>
        <p:spPr>
          <a:xfrm>
            <a:off x="11830320" y="943200"/>
            <a:ext cx="338040" cy="888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vert="vert" wrap="none" lIns="89999" tIns="44999" rIns="89999" bIns="44999"/>
          <a:lstStyle/>
          <a:p>
            <a:pPr>
              <a:lnSpc>
                <a:spcPct val="100000"/>
              </a:lnSpc>
              <a:defRPr/>
            </a:pPr>
            <a:r>
              <a:rPr lang="en-US" sz="1000" b="0" strike="noStrike" spc="599">
                <a:solidFill>
                  <a:srgbClr val="5a6f8d"/>
                </a:solidFill>
                <a:latin typeface="Arial"/>
                <a:ea typeface="나눔스퀘어"/>
              </a:rPr>
              <a:t>PART1</a:t>
            </a:r>
            <a:endParaRPr lang="en-US" sz="10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화살표: 왼쪽 10"/>
          <p:cNvSpPr/>
          <p:nvPr/>
        </p:nvSpPr>
        <p:spPr>
          <a:xfrm rot="16898" flipH="1">
            <a:off x="5737365" y="4869236"/>
            <a:ext cx="864000" cy="576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814733" y="4733374"/>
            <a:ext cx="320149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500">
                <a:latin typeface="나눔스퀘어bold"/>
                <a:ea typeface="나눔바른펜"/>
              </a:rPr>
              <a:t>고객의 취향을 </a:t>
            </a:r>
            <a:endParaRPr lang="ko-KR" altLang="en-US" sz="2500">
              <a:latin typeface="나눔스퀘어bold"/>
              <a:ea typeface="나눔바른펜"/>
            </a:endParaRPr>
          </a:p>
          <a:p>
            <a:pPr algn="ctr">
              <a:defRPr lang="ko-KR" altLang="en-US"/>
            </a:pPr>
            <a:r>
              <a:rPr lang="ko-KR" altLang="en-US" sz="2500">
                <a:latin typeface="나눔스퀘어bold"/>
                <a:ea typeface="나눔바른펜"/>
              </a:rPr>
              <a:t>반영하는 모델 생성</a:t>
            </a:r>
            <a:endParaRPr lang="ko-KR" altLang="en-US" sz="2500">
              <a:latin typeface="나눔스퀘어bold"/>
              <a:ea typeface="나눔바른펜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9589" y="1074567"/>
            <a:ext cx="11731633" cy="2009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>
                <a:latin typeface="나눔스퀘어bold"/>
              </a:rPr>
              <a:t>- 선호하는 제품의 특성과 선호도 조사 대상 외 제품의 특성 간 </a:t>
            </a:r>
            <a:r>
              <a:rPr lang="en-US" altLang="ko-KR">
                <a:latin typeface="나눔스퀘어bold"/>
              </a:rPr>
              <a:t>Match Score</a:t>
            </a:r>
            <a:r>
              <a:rPr lang="ko-KR" altLang="en-US">
                <a:latin typeface="나눔스퀘어bold"/>
              </a:rPr>
              <a:t>를 계산하여 제품을 추천하는 방법 고려</a:t>
            </a:r>
            <a:endParaRPr lang="ko-KR" altLang="en-US">
              <a:latin typeface="나눔스퀘어bold"/>
            </a:endParaRPr>
          </a:p>
          <a:p>
            <a:pPr>
              <a:defRPr lang="ko-KR" altLang="en-US"/>
            </a:pPr>
            <a:endParaRPr lang="ko-KR" altLang="en-US">
              <a:latin typeface="나눔스퀘어bold"/>
            </a:endParaRPr>
          </a:p>
          <a:p>
            <a:pPr>
              <a:defRPr lang="ko-KR" altLang="en-US"/>
            </a:pPr>
            <a:r>
              <a:rPr lang="ko-KR" altLang="en-US">
                <a:latin typeface="나눔스퀘어bold"/>
              </a:rPr>
              <a:t>- 개인별 취향을 반영하지 못한 일관된 모델이 생성되어 서비스 구현에 한계가 있다고 판단</a:t>
            </a:r>
            <a:endParaRPr lang="en-US" altLang="ko-KR">
              <a:latin typeface="나눔스퀘어bold"/>
            </a:endParaRPr>
          </a:p>
          <a:p>
            <a:pPr>
              <a:defRPr lang="ko-KR" altLang="en-US"/>
            </a:pPr>
            <a:r>
              <a:rPr lang="en-US" altLang="ko-KR">
                <a:latin typeface="나눔스퀘어bold"/>
              </a:rPr>
              <a:t>  (</a:t>
            </a:r>
            <a:r>
              <a:rPr lang="ko-KR" altLang="en-US">
                <a:latin typeface="나눔스퀘어bold"/>
              </a:rPr>
              <a:t>개인별로 상이할 수 있는 의류 변수의 가중치를 고려하지 못하는 문제점 발생</a:t>
            </a:r>
            <a:r>
              <a:rPr lang="en-US" altLang="ko-KR">
                <a:latin typeface="나눔스퀘어bold"/>
              </a:rPr>
              <a:t>)</a:t>
            </a:r>
            <a:endParaRPr lang="en-US" altLang="ko-KR">
              <a:latin typeface="나눔스퀘어bold"/>
            </a:endParaRPr>
          </a:p>
          <a:p>
            <a:pPr>
              <a:defRPr lang="ko-KR" altLang="en-US"/>
            </a:pPr>
            <a:endParaRPr lang="ko-KR" altLang="en-US">
              <a:latin typeface="나눔스퀘어bold"/>
            </a:endParaRPr>
          </a:p>
          <a:p>
            <a:pPr>
              <a:defRPr lang="ko-KR" altLang="en-US"/>
            </a:pPr>
            <a:r>
              <a:rPr lang="ko-KR" altLang="en-US">
                <a:latin typeface="나눔스퀘어bold"/>
              </a:rPr>
              <a:t>- 개인별로 의류 구매시 중요하게 생각하는 특성이 다르다는 점을 고려, 고객들의 숨겨진 취향을 파악할 수 있는 </a:t>
            </a:r>
            <a:endParaRPr lang="ko-KR" altLang="en-US">
              <a:latin typeface="나눔스퀘어bold"/>
            </a:endParaRPr>
          </a:p>
          <a:p>
            <a:pPr>
              <a:defRPr lang="ko-KR" altLang="en-US"/>
            </a:pPr>
            <a:r>
              <a:rPr lang="en-US" altLang="ko-KR">
                <a:latin typeface="나눔스퀘어bold"/>
              </a:rPr>
              <a:t>  </a:t>
            </a:r>
            <a:r>
              <a:rPr lang="ko-KR" altLang="en-US">
                <a:latin typeface="나눔스퀘어bold"/>
              </a:rPr>
              <a:t>차별화된 모델을 생성하기로 결정</a:t>
            </a:r>
            <a:endParaRPr lang="ko-KR" altLang="en-US">
              <a:latin typeface="나눔스퀘어bold"/>
            </a:endParaRPr>
          </a:p>
        </p:txBody>
      </p:sp>
      <p:sp>
        <p:nvSpPr>
          <p:cNvPr id="7" name="CustomShape 1"/>
          <p:cNvSpPr/>
          <p:nvPr/>
        </p:nvSpPr>
        <p:spPr>
          <a:xfrm>
            <a:off x="293760" y="0"/>
            <a:ext cx="1431720" cy="152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8" name="CustomShape 2"/>
          <p:cNvSpPr/>
          <p:nvPr/>
        </p:nvSpPr>
        <p:spPr>
          <a:xfrm>
            <a:off x="11148840" y="6814440"/>
            <a:ext cx="626040" cy="45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" name="CustomShape 3"/>
          <p:cNvSpPr/>
          <p:nvPr/>
        </p:nvSpPr>
        <p:spPr>
          <a:xfrm>
            <a:off x="325800" y="200880"/>
            <a:ext cx="43934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none" lIns="89999" tIns="44999" rIns="89999" bIns="44999"/>
          <a:lstStyle/>
          <a:p>
            <a:pPr>
              <a:lnSpc>
                <a:spcPct val="100000"/>
              </a:lnSpc>
              <a:defRPr/>
            </a:pPr>
            <a:r>
              <a:rPr lang="en-US" sz="4400" b="0" strike="noStrike" spc="-1">
                <a:solidFill>
                  <a:srgbClr val="262626"/>
                </a:solidFill>
                <a:latin typeface="나눔스퀘어 Bold"/>
                <a:ea typeface="나눔스퀘어 Bold"/>
              </a:rPr>
              <a:t>Algorithm – </a:t>
            </a:r>
            <a:r>
              <a:rPr lang="ko-KR" altLang="en-US" sz="4400" b="0" strike="noStrike" spc="-1">
                <a:solidFill>
                  <a:srgbClr val="262626"/>
                </a:solidFill>
                <a:latin typeface="나눔스퀘어 Bold"/>
                <a:ea typeface="나눔스퀘어 Bold"/>
              </a:rPr>
              <a:t>데이터 정제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5" name="Line 4"/>
          <p:cNvSpPr/>
          <p:nvPr/>
        </p:nvSpPr>
        <p:spPr>
          <a:xfrm>
            <a:off x="11999520" y="1965960"/>
            <a:ext cx="360" cy="489204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wrap="square" anchor="ctr"/>
          <a:p>
            <a:pPr algn="ctr">
              <a:defRPr/>
            </a:pPr>
            <a:endParaRPr lang="ko-KR" altLang="en-US"/>
          </a:p>
        </p:txBody>
      </p:sp>
      <p:sp>
        <p:nvSpPr>
          <p:cNvPr id="16" name="Line 5"/>
          <p:cNvSpPr/>
          <p:nvPr/>
        </p:nvSpPr>
        <p:spPr>
          <a:xfrm>
            <a:off x="11999520" y="0"/>
            <a:ext cx="360" cy="74160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wrap="square" anchor="ctr"/>
          <a:p>
            <a:pPr algn="ctr">
              <a:defRPr/>
            </a:pPr>
            <a:endParaRPr lang="ko-KR" altLang="en-US"/>
          </a:p>
        </p:txBody>
      </p:sp>
      <p:sp>
        <p:nvSpPr>
          <p:cNvPr id="17" name="CustomShape 6"/>
          <p:cNvSpPr/>
          <p:nvPr/>
        </p:nvSpPr>
        <p:spPr>
          <a:xfrm>
            <a:off x="11830320" y="943200"/>
            <a:ext cx="338040" cy="888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vert="vert" wrap="none" lIns="89999" tIns="44999" rIns="89999" bIns="44999"/>
          <a:lstStyle/>
          <a:p>
            <a:pPr>
              <a:lnSpc>
                <a:spcPct val="100000"/>
              </a:lnSpc>
              <a:defRPr/>
            </a:pPr>
            <a:r>
              <a:rPr lang="en-US" sz="1000" b="0" strike="noStrike" spc="599">
                <a:solidFill>
                  <a:srgbClr val="5a6f8d"/>
                </a:solidFill>
                <a:latin typeface="Arial"/>
                <a:ea typeface="나눔스퀘어"/>
              </a:rPr>
              <a:t>PART1</a:t>
            </a:r>
            <a:endParaRPr lang="en-US" sz="1000" b="0" strike="noStrike" spc="-1">
              <a:latin typeface="굴림"/>
            </a:endParaRPr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86063" y="3409950"/>
            <a:ext cx="3200400" cy="3333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2695" y="1093376"/>
            <a:ext cx="105994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dirty="0">
                <a:latin typeface="나눔스퀘어bold"/>
              </a:rPr>
              <a:t>- 개인이 중요하게 생각하는 제품 특성을 추출하기 위해 </a:t>
            </a:r>
            <a:r>
              <a:rPr lang="ko-KR" altLang="en-US" dirty="0" err="1">
                <a:latin typeface="나눔스퀘어bold"/>
              </a:rPr>
              <a:t>변수별</a:t>
            </a:r>
            <a:r>
              <a:rPr lang="en-US" altLang="ko-KR" dirty="0">
                <a:latin typeface="나눔스퀘어bold"/>
              </a:rPr>
              <a:t> Difference of Proportion </a:t>
            </a:r>
            <a:r>
              <a:rPr lang="ko-KR" altLang="en-US" dirty="0">
                <a:latin typeface="나눔스퀘어bold"/>
              </a:rPr>
              <a:t>을 이용</a:t>
            </a:r>
          </a:p>
          <a:p>
            <a:pPr>
              <a:defRPr lang="ko-KR" altLang="en-US"/>
            </a:pPr>
            <a:endParaRPr lang="ko-KR" altLang="en-US" dirty="0">
              <a:latin typeface="나눔스퀘어bold"/>
            </a:endParaRPr>
          </a:p>
          <a:p>
            <a:pPr>
              <a:defRPr lang="ko-KR" altLang="en-US"/>
            </a:pPr>
            <a:r>
              <a:rPr lang="ko-KR" altLang="en-US" dirty="0">
                <a:latin typeface="나눔스퀘어bold"/>
              </a:rPr>
              <a:t>- </a:t>
            </a:r>
            <a:r>
              <a:rPr lang="en-US" altLang="ko-KR" dirty="0">
                <a:latin typeface="나눔스퀘어bold"/>
              </a:rPr>
              <a:t>P-value </a:t>
            </a:r>
            <a:r>
              <a:rPr lang="ko-KR" altLang="en-US" dirty="0">
                <a:latin typeface="나눔스퀘어bold"/>
              </a:rPr>
              <a:t>를 고려하여 유의미한 변수를 선정</a:t>
            </a:r>
          </a:p>
          <a:p>
            <a:pPr>
              <a:defRPr lang="ko-KR" altLang="en-US"/>
            </a:pPr>
            <a:endParaRPr lang="ko-KR" altLang="en-US" dirty="0">
              <a:latin typeface="나눔스퀘어bold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654941"/>
              </p:ext>
            </p:extLst>
          </p:nvPr>
        </p:nvGraphicFramePr>
        <p:xfrm>
          <a:off x="2061299" y="2794127"/>
          <a:ext cx="7884465" cy="3235705"/>
        </p:xfrm>
        <a:graphic>
          <a:graphicData uri="http://schemas.openxmlformats.org/drawingml/2006/table">
            <a:tbl>
              <a:tblPr firstRow="1" bandRow="1"/>
              <a:tblGrid>
                <a:gridCol w="157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68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6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6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6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7141">
                <a:tc rowSpan="2" gridSpan="2"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sz="2500" dirty="0">
                        <a:latin typeface="나눔바른펜"/>
                        <a:ea typeface="나눔바른펜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</a:tcPr>
                </a:tc>
                <a:tc rowSpan="2"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2500" dirty="0" err="1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Color_Black</a:t>
                      </a:r>
                      <a:endParaRPr lang="ko-KR" altLang="ko-KR" sz="2500" dirty="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sz="2500">
                        <a:latin typeface="나눔바른펜"/>
                        <a:ea typeface="나눔바른펜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7141">
                <a:tc gridSpan="2" v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25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25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2500">
                          <a:latin typeface="나눔바른펜"/>
                          <a:ea typeface="나눔바른펜"/>
                        </a:rPr>
                        <a:t>Sum</a:t>
                      </a:r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7141">
                <a:tc rowSpan="2"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25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Likeness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2500" dirty="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2500" dirty="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25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25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40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7141">
                <a:tc v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25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25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38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25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122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25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160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7141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ko-KR" sz="2500">
                        <a:solidFill>
                          <a:srgbClr val="000000"/>
                        </a:solidFill>
                        <a:latin typeface="나눔바른펜"/>
                        <a:ea typeface="나눔바른펜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2500">
                          <a:latin typeface="나눔바른펜"/>
                          <a:ea typeface="나눔바른펜"/>
                        </a:rPr>
                        <a:t>Sum</a:t>
                      </a:r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2500" dirty="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58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250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144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2500" dirty="0">
                          <a:solidFill>
                            <a:srgbClr val="000000"/>
                          </a:solidFill>
                          <a:latin typeface="나눔바른펜"/>
                          <a:ea typeface="나눔바른펜"/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CustomShape 1">
            <a:extLst>
              <a:ext uri="{FF2B5EF4-FFF2-40B4-BE49-F238E27FC236}">
                <a16:creationId xmlns:a16="http://schemas.microsoft.com/office/drawing/2014/main" id="{D798C7B4-B553-428D-B0E7-65DDC0E147DE}"/>
              </a:ext>
            </a:extLst>
          </p:cNvPr>
          <p:cNvSpPr/>
          <p:nvPr/>
        </p:nvSpPr>
        <p:spPr>
          <a:xfrm>
            <a:off x="293760" y="0"/>
            <a:ext cx="1431720" cy="152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49E8F309-5715-49D5-84E3-01B318DB10EC}"/>
              </a:ext>
            </a:extLst>
          </p:cNvPr>
          <p:cNvSpPr/>
          <p:nvPr/>
        </p:nvSpPr>
        <p:spPr>
          <a:xfrm>
            <a:off x="11148840" y="6814440"/>
            <a:ext cx="626040" cy="45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B5C751B3-2DD7-4CB8-B69A-823380EFE374}"/>
              </a:ext>
            </a:extLst>
          </p:cNvPr>
          <p:cNvSpPr/>
          <p:nvPr/>
        </p:nvSpPr>
        <p:spPr>
          <a:xfrm>
            <a:off x="325800" y="200880"/>
            <a:ext cx="43934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262626"/>
                </a:solidFill>
                <a:latin typeface="나눔스퀘어 Bold"/>
                <a:ea typeface="나눔스퀘어 Bold"/>
              </a:rPr>
              <a:t>Algorithm – </a:t>
            </a:r>
            <a:r>
              <a:rPr lang="ko-KR" altLang="en-US" sz="4400" b="0" strike="noStrike" spc="-1" dirty="0">
                <a:solidFill>
                  <a:srgbClr val="262626"/>
                </a:solidFill>
                <a:latin typeface="나눔스퀘어 Bold"/>
                <a:ea typeface="나눔스퀘어 Bold"/>
              </a:rPr>
              <a:t>데이터 정제</a:t>
            </a:r>
            <a:endParaRPr lang="en-US" sz="4400" b="0" strike="noStrike" spc="-1" dirty="0">
              <a:latin typeface="굴림"/>
            </a:endParaRPr>
          </a:p>
        </p:txBody>
      </p:sp>
      <p:sp>
        <p:nvSpPr>
          <p:cNvPr id="10" name="Line 4">
            <a:extLst>
              <a:ext uri="{FF2B5EF4-FFF2-40B4-BE49-F238E27FC236}">
                <a16:creationId xmlns:a16="http://schemas.microsoft.com/office/drawing/2014/main" id="{A32C7EE3-097E-4011-AA50-15E73E0ADD02}"/>
              </a:ext>
            </a:extLst>
          </p:cNvPr>
          <p:cNvSpPr/>
          <p:nvPr/>
        </p:nvSpPr>
        <p:spPr>
          <a:xfrm>
            <a:off x="11999520" y="1965960"/>
            <a:ext cx="360" cy="489204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Line 5">
            <a:extLst>
              <a:ext uri="{FF2B5EF4-FFF2-40B4-BE49-F238E27FC236}">
                <a16:creationId xmlns:a16="http://schemas.microsoft.com/office/drawing/2014/main" id="{AC8D7411-827B-4384-85E5-7C3776113590}"/>
              </a:ext>
            </a:extLst>
          </p:cNvPr>
          <p:cNvSpPr/>
          <p:nvPr/>
        </p:nvSpPr>
        <p:spPr>
          <a:xfrm>
            <a:off x="11999520" y="0"/>
            <a:ext cx="360" cy="74160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71C50C70-742E-4B53-82F1-2FD4706E27CC}"/>
              </a:ext>
            </a:extLst>
          </p:cNvPr>
          <p:cNvSpPr/>
          <p:nvPr/>
        </p:nvSpPr>
        <p:spPr>
          <a:xfrm>
            <a:off x="11830320" y="943200"/>
            <a:ext cx="338040" cy="888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vert"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599">
                <a:solidFill>
                  <a:srgbClr val="5A6F8D"/>
                </a:solidFill>
                <a:latin typeface="Arial"/>
                <a:ea typeface="나눔스퀘어"/>
              </a:rPr>
              <a:t>PART1</a:t>
            </a:r>
            <a:endParaRPr lang="en-US" sz="1000" b="0" strike="noStrike" spc="-1">
              <a:latin typeface="굴림"/>
            </a:endParaRPr>
          </a:p>
        </p:txBody>
      </p:sp>
    </p:spTree>
  </p:cSld>
  <p:clrMapOvr>
    <a:masterClrMapping/>
  </p:clrMapOvr>
  <p:transition/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29530" t="55040" r="35240" b="19760"/>
          <a:stretch>
            <a:fillRect/>
          </a:stretch>
        </p:blipFill>
        <p:spPr>
          <a:xfrm>
            <a:off x="2864739" y="2512696"/>
            <a:ext cx="6462523" cy="36526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2695" y="1093376"/>
            <a:ext cx="10599470" cy="1181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>
                <a:latin typeface="나눔스퀘어bold"/>
              </a:rPr>
              <a:t>- 개인이 중요하게 생각하는 제품 특성을 추출하기 위해 변수별</a:t>
            </a:r>
            <a:r>
              <a:rPr lang="en-US" altLang="ko-KR">
                <a:latin typeface="나눔스퀘어bold"/>
              </a:rPr>
              <a:t> Difference of Proportion </a:t>
            </a:r>
            <a:r>
              <a:rPr lang="ko-KR" altLang="en-US">
                <a:latin typeface="나눔스퀘어bold"/>
              </a:rPr>
              <a:t>을 이용</a:t>
            </a:r>
            <a:endParaRPr lang="ko-KR" altLang="en-US">
              <a:latin typeface="나눔스퀘어bold"/>
            </a:endParaRPr>
          </a:p>
          <a:p>
            <a:pPr>
              <a:defRPr lang="ko-KR" altLang="en-US"/>
            </a:pPr>
            <a:endParaRPr lang="ko-KR" altLang="en-US">
              <a:latin typeface="나눔스퀘어bold"/>
            </a:endParaRPr>
          </a:p>
          <a:p>
            <a:pPr>
              <a:defRPr lang="ko-KR" altLang="en-US"/>
            </a:pPr>
            <a:r>
              <a:rPr lang="ko-KR" altLang="en-US">
                <a:latin typeface="나눔스퀘어bold"/>
              </a:rPr>
              <a:t>- </a:t>
            </a:r>
            <a:r>
              <a:rPr lang="en-US" altLang="ko-KR">
                <a:latin typeface="나눔스퀘어bold"/>
              </a:rPr>
              <a:t>P-value </a:t>
            </a:r>
            <a:r>
              <a:rPr lang="ko-KR" altLang="en-US">
                <a:latin typeface="나눔스퀘어bold"/>
              </a:rPr>
              <a:t>를 고려하여 유의미한 변수를 선정</a:t>
            </a:r>
            <a:r>
              <a:rPr lang="en-US" altLang="ko-KR">
                <a:latin typeface="나눔스퀘어bold"/>
              </a:rPr>
              <a:t> (1</a:t>
            </a:r>
            <a:r>
              <a:rPr lang="ko-KR" altLang="en-US">
                <a:latin typeface="나눔스퀘어bold"/>
              </a:rPr>
              <a:t>차 변수 선정</a:t>
            </a:r>
            <a:r>
              <a:rPr lang="en-US" altLang="ko-KR">
                <a:latin typeface="나눔스퀘어bold"/>
              </a:rPr>
              <a:t>)</a:t>
            </a:r>
            <a:endParaRPr lang="en-US" altLang="ko-KR">
              <a:latin typeface="나눔스퀘어bold"/>
            </a:endParaRPr>
          </a:p>
          <a:p>
            <a:pPr>
              <a:defRPr lang="ko-KR" altLang="en-US"/>
            </a:pPr>
            <a:endParaRPr lang="ko-KR" altLang="en-US">
              <a:latin typeface="나눔스퀘어bold"/>
            </a:endParaRPr>
          </a:p>
        </p:txBody>
      </p:sp>
      <p:sp>
        <p:nvSpPr>
          <p:cNvPr id="9" name="CustomShape 1"/>
          <p:cNvSpPr/>
          <p:nvPr/>
        </p:nvSpPr>
        <p:spPr>
          <a:xfrm>
            <a:off x="293760" y="0"/>
            <a:ext cx="1431720" cy="152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" name="CustomShape 2"/>
          <p:cNvSpPr/>
          <p:nvPr/>
        </p:nvSpPr>
        <p:spPr>
          <a:xfrm>
            <a:off x="11148840" y="6814440"/>
            <a:ext cx="626040" cy="45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1" name="CustomShape 3"/>
          <p:cNvSpPr/>
          <p:nvPr/>
        </p:nvSpPr>
        <p:spPr>
          <a:xfrm>
            <a:off x="325800" y="200880"/>
            <a:ext cx="43934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none" lIns="89999" tIns="44999" rIns="89999" bIns="44999"/>
          <a:lstStyle/>
          <a:p>
            <a:pPr>
              <a:lnSpc>
                <a:spcPct val="100000"/>
              </a:lnSpc>
              <a:defRPr/>
            </a:pPr>
            <a:r>
              <a:rPr lang="en-US" sz="4400" b="0" strike="noStrike" spc="-1">
                <a:solidFill>
                  <a:srgbClr val="262626"/>
                </a:solidFill>
                <a:latin typeface="나눔스퀘어 Bold"/>
                <a:ea typeface="나눔스퀘어 Bold"/>
              </a:rPr>
              <a:t>Algorithm – </a:t>
            </a:r>
            <a:r>
              <a:rPr lang="ko-KR" altLang="en-US" sz="4400" b="0" strike="noStrike" spc="-1">
                <a:solidFill>
                  <a:srgbClr val="262626"/>
                </a:solidFill>
                <a:latin typeface="나눔스퀘어 Bold"/>
                <a:ea typeface="나눔스퀘어 Bold"/>
              </a:rPr>
              <a:t>데이터 정제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2" name="Line 4"/>
          <p:cNvSpPr/>
          <p:nvPr/>
        </p:nvSpPr>
        <p:spPr>
          <a:xfrm>
            <a:off x="11999520" y="1965960"/>
            <a:ext cx="360" cy="489204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wrap="square" anchor="ctr"/>
          <a:p>
            <a:pPr algn="ctr">
              <a:defRPr/>
            </a:pPr>
            <a:endParaRPr lang="ko-KR" altLang="en-US"/>
          </a:p>
        </p:txBody>
      </p:sp>
      <p:sp>
        <p:nvSpPr>
          <p:cNvPr id="13" name="Line 5"/>
          <p:cNvSpPr/>
          <p:nvPr/>
        </p:nvSpPr>
        <p:spPr>
          <a:xfrm>
            <a:off x="11999520" y="0"/>
            <a:ext cx="360" cy="74160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wrap="square" anchor="ctr"/>
          <a:p>
            <a:pPr algn="ctr">
              <a:defRPr/>
            </a:pPr>
            <a:endParaRPr lang="ko-KR" altLang="en-US"/>
          </a:p>
        </p:txBody>
      </p:sp>
      <p:sp>
        <p:nvSpPr>
          <p:cNvPr id="14" name="CustomShape 6"/>
          <p:cNvSpPr/>
          <p:nvPr/>
        </p:nvSpPr>
        <p:spPr>
          <a:xfrm>
            <a:off x="11830320" y="943200"/>
            <a:ext cx="338040" cy="888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vert="vert" wrap="none" lIns="89999" tIns="44999" rIns="89999" bIns="44999"/>
          <a:lstStyle/>
          <a:p>
            <a:pPr>
              <a:lnSpc>
                <a:spcPct val="100000"/>
              </a:lnSpc>
              <a:defRPr/>
            </a:pPr>
            <a:r>
              <a:rPr lang="en-US" sz="1000" b="0" strike="noStrike" spc="599">
                <a:solidFill>
                  <a:srgbClr val="5a6f8d"/>
                </a:solidFill>
                <a:latin typeface="Arial"/>
                <a:ea typeface="나눔스퀘어"/>
              </a:rPr>
              <a:t>PART1</a:t>
            </a:r>
            <a:endParaRPr lang="en-US" sz="10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2694" y="987297"/>
            <a:ext cx="106203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>
                <a:latin typeface="나눔스퀘어bold"/>
              </a:rPr>
              <a:t>- 개인이 중요하게 생각하는 제품 특성을 추출하기 위해  변수별</a:t>
            </a:r>
            <a:r>
              <a:rPr lang="en-US" altLang="ko-KR">
                <a:latin typeface="나눔스퀘어bold"/>
              </a:rPr>
              <a:t> Difference of Proportion </a:t>
            </a:r>
            <a:r>
              <a:rPr lang="ko-KR" altLang="en-US">
                <a:latin typeface="나눔스퀘어bold"/>
              </a:rPr>
              <a:t>을 이용</a:t>
            </a:r>
            <a:endParaRPr lang="ko-KR" altLang="en-US">
              <a:latin typeface="나눔스퀘어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28740" t="37400" r="35630" b="31300"/>
          <a:stretch>
            <a:fillRect/>
          </a:stretch>
        </p:blipFill>
        <p:spPr>
          <a:xfrm>
            <a:off x="2624561" y="1459870"/>
            <a:ext cx="6264784" cy="374612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24000" y="5818927"/>
            <a:ext cx="9144000" cy="7064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2695" y="5309235"/>
            <a:ext cx="8713090" cy="366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>
                <a:latin typeface="나눔스퀘어bold"/>
              </a:rPr>
              <a:t>- </a:t>
            </a:r>
            <a:r>
              <a:rPr lang="en-US" altLang="ko-KR">
                <a:latin typeface="나눔스퀘어bold"/>
              </a:rPr>
              <a:t>P-value </a:t>
            </a:r>
            <a:r>
              <a:rPr lang="ko-KR" altLang="en-US">
                <a:latin typeface="나눔스퀘어bold"/>
              </a:rPr>
              <a:t>를 고려하여 유의미한 변수를 선정</a:t>
            </a:r>
            <a:r>
              <a:rPr lang="en-US" altLang="ko-KR">
                <a:latin typeface="나눔스퀘어bold"/>
              </a:rPr>
              <a:t> (1</a:t>
            </a:r>
            <a:r>
              <a:rPr lang="ko-KR" altLang="en-US">
                <a:latin typeface="나눔스퀘어bold"/>
              </a:rPr>
              <a:t>차 변수 선정</a:t>
            </a:r>
            <a:r>
              <a:rPr lang="en-US" altLang="ko-KR">
                <a:latin typeface="나눔스퀘어bold"/>
              </a:rPr>
              <a:t>)</a:t>
            </a:r>
            <a:endParaRPr lang="en-US" altLang="ko-KR">
              <a:latin typeface="나눔스퀘어bold"/>
            </a:endParaRPr>
          </a:p>
        </p:txBody>
      </p:sp>
      <p:sp>
        <p:nvSpPr>
          <p:cNvPr id="9" name="CustomShape 1"/>
          <p:cNvSpPr/>
          <p:nvPr/>
        </p:nvSpPr>
        <p:spPr>
          <a:xfrm>
            <a:off x="293760" y="0"/>
            <a:ext cx="1431720" cy="152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1" name="CustomShape 2"/>
          <p:cNvSpPr/>
          <p:nvPr/>
        </p:nvSpPr>
        <p:spPr>
          <a:xfrm>
            <a:off x="11148840" y="6814440"/>
            <a:ext cx="626040" cy="45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2" name="CustomShape 3"/>
          <p:cNvSpPr/>
          <p:nvPr/>
        </p:nvSpPr>
        <p:spPr>
          <a:xfrm>
            <a:off x="325800" y="200880"/>
            <a:ext cx="43934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none" lIns="89999" tIns="44999" rIns="89999" bIns="44999"/>
          <a:lstStyle/>
          <a:p>
            <a:pPr>
              <a:lnSpc>
                <a:spcPct val="100000"/>
              </a:lnSpc>
              <a:defRPr/>
            </a:pPr>
            <a:r>
              <a:rPr lang="en-US" sz="4400" b="0" strike="noStrike" spc="-1">
                <a:solidFill>
                  <a:srgbClr val="262626"/>
                </a:solidFill>
                <a:latin typeface="나눔스퀘어 Bold"/>
                <a:ea typeface="나눔스퀘어 Bold"/>
              </a:rPr>
              <a:t>Algorithm – </a:t>
            </a:r>
            <a:r>
              <a:rPr lang="ko-KR" altLang="en-US" sz="4400" b="0" strike="noStrike" spc="-1">
                <a:solidFill>
                  <a:srgbClr val="262626"/>
                </a:solidFill>
                <a:latin typeface="나눔스퀘어 Bold"/>
                <a:ea typeface="나눔스퀘어 Bold"/>
              </a:rPr>
              <a:t>데이터 정제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3" name="Line 4"/>
          <p:cNvSpPr/>
          <p:nvPr/>
        </p:nvSpPr>
        <p:spPr>
          <a:xfrm>
            <a:off x="11999520" y="1965960"/>
            <a:ext cx="360" cy="489204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wrap="square" anchor="ctr"/>
          <a:p>
            <a:pPr algn="ctr">
              <a:defRPr/>
            </a:pPr>
            <a:endParaRPr lang="ko-KR" altLang="en-US"/>
          </a:p>
        </p:txBody>
      </p:sp>
      <p:sp>
        <p:nvSpPr>
          <p:cNvPr id="14" name="Line 5"/>
          <p:cNvSpPr/>
          <p:nvPr/>
        </p:nvSpPr>
        <p:spPr>
          <a:xfrm>
            <a:off x="11999520" y="0"/>
            <a:ext cx="360" cy="74160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wrap="square" anchor="ctr"/>
          <a:p>
            <a:pPr algn="ctr">
              <a:defRPr/>
            </a:pPr>
            <a:endParaRPr lang="ko-KR" altLang="en-US"/>
          </a:p>
        </p:txBody>
      </p:sp>
      <p:sp>
        <p:nvSpPr>
          <p:cNvPr id="15" name="CustomShape 6"/>
          <p:cNvSpPr/>
          <p:nvPr/>
        </p:nvSpPr>
        <p:spPr>
          <a:xfrm>
            <a:off x="11830320" y="943200"/>
            <a:ext cx="338040" cy="888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vert="vert" wrap="none" lIns="89999" tIns="44999" rIns="89999" bIns="44999"/>
          <a:lstStyle/>
          <a:p>
            <a:pPr>
              <a:lnSpc>
                <a:spcPct val="100000"/>
              </a:lnSpc>
              <a:defRPr/>
            </a:pPr>
            <a:r>
              <a:rPr lang="en-US" sz="1000" b="0" strike="noStrike" spc="599">
                <a:solidFill>
                  <a:srgbClr val="5a6f8d"/>
                </a:solidFill>
                <a:latin typeface="Arial"/>
                <a:ea typeface="나눔스퀘어"/>
              </a:rPr>
              <a:t>PART1</a:t>
            </a:r>
            <a:endParaRPr lang="en-US" sz="10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800" y="1247908"/>
            <a:ext cx="10162749" cy="1455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>
                <a:latin typeface="나눔스퀘어bold"/>
              </a:rPr>
              <a:t>- 개인별 취향을 반영하는 유의미한 제품 특성 변수를 이용하여 </a:t>
            </a:r>
            <a:r>
              <a:rPr lang="en-US" altLang="ko-KR">
                <a:latin typeface="나눔스퀘어bold"/>
              </a:rPr>
              <a:t>Logistic Regression Model </a:t>
            </a:r>
            <a:r>
              <a:rPr lang="ko-KR" altLang="en-US">
                <a:latin typeface="나눔스퀘어bold"/>
              </a:rPr>
              <a:t>생성</a:t>
            </a:r>
            <a:endParaRPr lang="ko-KR" altLang="en-US">
              <a:latin typeface="나눔스퀘어bold"/>
            </a:endParaRPr>
          </a:p>
          <a:p>
            <a:pPr>
              <a:defRPr lang="ko-KR" altLang="en-US"/>
            </a:pPr>
            <a:endParaRPr lang="ko-KR" altLang="en-US">
              <a:latin typeface="나눔스퀘어bold"/>
            </a:endParaRPr>
          </a:p>
          <a:p>
            <a:pPr>
              <a:defRPr lang="ko-KR" altLang="en-US"/>
            </a:pPr>
            <a:r>
              <a:rPr lang="ko-KR" altLang="en-US">
                <a:latin typeface="나눔스퀘어bold"/>
              </a:rPr>
              <a:t>- </a:t>
            </a:r>
            <a:r>
              <a:rPr lang="en-US" altLang="ko-KR">
                <a:latin typeface="나눔스퀘어bold"/>
              </a:rPr>
              <a:t>Interaction Term</a:t>
            </a:r>
            <a:r>
              <a:rPr lang="ko-KR" altLang="en-US">
                <a:latin typeface="나눔스퀘어bold"/>
              </a:rPr>
              <a:t> 을 포함하여 제품 특성 그 이상으로 고객의 숨겨진 취향까지 고려 </a:t>
            </a:r>
            <a:endParaRPr lang="ko-KR" altLang="en-US">
              <a:latin typeface="나눔스퀘어bold"/>
            </a:endParaRPr>
          </a:p>
          <a:p>
            <a:pPr>
              <a:defRPr lang="ko-KR" altLang="en-US"/>
            </a:pPr>
            <a:r>
              <a:rPr lang="ko-KR" altLang="en-US">
                <a:latin typeface="나눔스퀘어bold"/>
              </a:rPr>
              <a:t>  </a:t>
            </a:r>
            <a:r>
              <a:rPr lang="en-US" altLang="ko-KR">
                <a:latin typeface="나눔스퀘어bold"/>
              </a:rPr>
              <a:t>(</a:t>
            </a:r>
            <a:r>
              <a:rPr lang="ko-KR" altLang="en-US">
                <a:latin typeface="나눔스퀘어bold"/>
              </a:rPr>
              <a:t>변수 간의 </a:t>
            </a:r>
            <a:r>
              <a:rPr lang="en-US" altLang="ko-KR">
                <a:latin typeface="나눔스퀘어bold"/>
              </a:rPr>
              <a:t>Correlation </a:t>
            </a:r>
            <a:r>
              <a:rPr lang="ko-KR" altLang="en-US">
                <a:latin typeface="나눔스퀘어bold"/>
              </a:rPr>
              <a:t>까지 고려할 수 있는 모델 생성</a:t>
            </a:r>
            <a:r>
              <a:rPr lang="en-US" altLang="ko-KR">
                <a:latin typeface="나눔스퀘어bold"/>
              </a:rPr>
              <a:t>)</a:t>
            </a:r>
            <a:endParaRPr lang="en-US" altLang="ko-KR">
              <a:latin typeface="나눔스퀘어bold"/>
            </a:endParaRPr>
          </a:p>
          <a:p>
            <a:pPr>
              <a:defRPr lang="ko-KR" altLang="en-US"/>
            </a:pPr>
            <a:endParaRPr lang="ko-KR" altLang="en-US">
              <a:latin typeface="나눔스퀘어bold"/>
            </a:endParaRP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2522520" y="2591044"/>
            <a:ext cx="6949113" cy="571504"/>
          </a:xfrm>
          <a:prstGeom prst="rect">
            <a:avLst/>
          </a:prstGeom>
          <a:noFill/>
        </p:spPr>
      </p:pic>
      <p:sp>
        <p:nvSpPr>
          <p:cNvPr id="7" name="화살표: 왼쪽 6"/>
          <p:cNvSpPr/>
          <p:nvPr/>
        </p:nvSpPr>
        <p:spPr>
          <a:xfrm rot="5416897" flipH="1">
            <a:off x="3381802" y="3533596"/>
            <a:ext cx="722119" cy="576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574748" y="3525730"/>
            <a:ext cx="3042503" cy="366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Backward Elimination</a:t>
            </a:r>
            <a:endParaRPr lang="en-US" altLang="ko-KR"/>
          </a:p>
        </p:txBody>
      </p:sp>
      <p:sp>
        <p:nvSpPr>
          <p:cNvPr id="9" name="TextBox 8"/>
          <p:cNvSpPr txBox="1"/>
          <p:nvPr/>
        </p:nvSpPr>
        <p:spPr>
          <a:xfrm>
            <a:off x="361804" y="4386471"/>
            <a:ext cx="101267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>
                <a:latin typeface="나눔스퀘어bold"/>
              </a:rPr>
              <a:t>-</a:t>
            </a:r>
            <a:r>
              <a:rPr lang="en-US" altLang="ko-KR">
                <a:latin typeface="나눔스퀘어bold"/>
              </a:rPr>
              <a:t> </a:t>
            </a:r>
            <a:r>
              <a:rPr lang="ko-KR" altLang="en-US">
                <a:latin typeface="나눔스퀘어bold"/>
              </a:rPr>
              <a:t>일차적으로 생성된 모델에서 가장 유의미한 변수만을 남기고 나머지를 제거 (2차적 변수 선정)</a:t>
            </a:r>
            <a:endParaRPr lang="ko-KR" altLang="en-US">
              <a:latin typeface="나눔스퀘어bold"/>
            </a:endParaRPr>
          </a:p>
          <a:p>
            <a:pPr>
              <a:defRPr lang="ko-KR" altLang="en-US"/>
            </a:pPr>
            <a:endParaRPr lang="ko-KR" altLang="en-US">
              <a:latin typeface="나눔스퀘어bold"/>
            </a:endParaRPr>
          </a:p>
          <a:p>
            <a:pPr>
              <a:defRPr lang="ko-KR" altLang="en-US"/>
            </a:pPr>
            <a:r>
              <a:rPr lang="ko-KR" altLang="en-US">
                <a:latin typeface="나눔스퀘어bold"/>
              </a:rPr>
              <a:t>- 적은 변수로 가장 효율적인 모델을 생성</a:t>
            </a:r>
            <a:endParaRPr lang="ko-KR" altLang="en-US">
              <a:latin typeface="나눔스퀘어bold"/>
            </a:endParaRPr>
          </a:p>
          <a:p>
            <a:pPr>
              <a:defRPr lang="ko-KR" altLang="en-US"/>
            </a:pPr>
            <a:endParaRPr lang="ko-KR" altLang="en-US">
              <a:latin typeface="나눔스퀘어bold"/>
            </a:endParaRPr>
          </a:p>
        </p:txBody>
      </p:sp>
      <p:sp>
        <p:nvSpPr>
          <p:cNvPr id="10" name="CustomShape 1"/>
          <p:cNvSpPr/>
          <p:nvPr/>
        </p:nvSpPr>
        <p:spPr>
          <a:xfrm>
            <a:off x="293760" y="0"/>
            <a:ext cx="1431720" cy="152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1" name="CustomShape 2"/>
          <p:cNvSpPr/>
          <p:nvPr/>
        </p:nvSpPr>
        <p:spPr>
          <a:xfrm>
            <a:off x="11148840" y="6814440"/>
            <a:ext cx="626040" cy="45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2" name="CustomShape 3"/>
          <p:cNvSpPr/>
          <p:nvPr/>
        </p:nvSpPr>
        <p:spPr>
          <a:xfrm>
            <a:off x="325800" y="200880"/>
            <a:ext cx="43934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none" lIns="89999" tIns="44999" rIns="89999" bIns="44999"/>
          <a:lstStyle/>
          <a:p>
            <a:pPr>
              <a:lnSpc>
                <a:spcPct val="100000"/>
              </a:lnSpc>
              <a:defRPr/>
            </a:pPr>
            <a:r>
              <a:rPr lang="en-US" sz="4400" b="0" strike="noStrike" spc="-1">
                <a:solidFill>
                  <a:srgbClr val="262626"/>
                </a:solidFill>
                <a:latin typeface="나눔스퀘어 Bold"/>
                <a:ea typeface="나눔스퀘어 Bold"/>
              </a:rPr>
              <a:t>Algorithm – </a:t>
            </a:r>
            <a:r>
              <a:rPr lang="ko-KR" altLang="en-US" sz="4400" spc="-1">
                <a:solidFill>
                  <a:srgbClr val="262626"/>
                </a:solidFill>
                <a:latin typeface="나눔스퀘어 Bold"/>
                <a:ea typeface="나눔스퀘어 Bold"/>
              </a:rPr>
              <a:t>모델 생성 및 정확도 검정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3" name="Line 4"/>
          <p:cNvSpPr/>
          <p:nvPr/>
        </p:nvSpPr>
        <p:spPr>
          <a:xfrm>
            <a:off x="11999520" y="1965960"/>
            <a:ext cx="360" cy="489204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wrap="square" anchor="ctr"/>
          <a:p>
            <a:pPr algn="ctr">
              <a:defRPr/>
            </a:pPr>
            <a:endParaRPr lang="ko-KR" altLang="en-US"/>
          </a:p>
        </p:txBody>
      </p:sp>
      <p:sp>
        <p:nvSpPr>
          <p:cNvPr id="14" name="Line 5"/>
          <p:cNvSpPr/>
          <p:nvPr/>
        </p:nvSpPr>
        <p:spPr>
          <a:xfrm>
            <a:off x="11999520" y="0"/>
            <a:ext cx="360" cy="74160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wrap="square" anchor="ctr"/>
          <a:p>
            <a:pPr algn="ctr">
              <a:defRPr/>
            </a:pPr>
            <a:endParaRPr lang="ko-KR" altLang="en-US"/>
          </a:p>
        </p:txBody>
      </p:sp>
      <p:sp>
        <p:nvSpPr>
          <p:cNvPr id="15" name="CustomShape 6"/>
          <p:cNvSpPr/>
          <p:nvPr/>
        </p:nvSpPr>
        <p:spPr>
          <a:xfrm>
            <a:off x="11830320" y="943200"/>
            <a:ext cx="338040" cy="888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vert="vert" wrap="none" lIns="89999" tIns="44999" rIns="89999" bIns="44999"/>
          <a:lstStyle/>
          <a:p>
            <a:pPr>
              <a:lnSpc>
                <a:spcPct val="100000"/>
              </a:lnSpc>
              <a:defRPr/>
            </a:pPr>
            <a:r>
              <a:rPr lang="en-US" sz="1000" b="0" strike="noStrike" spc="599">
                <a:solidFill>
                  <a:srgbClr val="5a6f8d"/>
                </a:solidFill>
                <a:latin typeface="Arial"/>
                <a:ea typeface="나눔스퀘어"/>
              </a:rPr>
              <a:t>PART1</a:t>
            </a:r>
            <a:endParaRPr lang="en-US" sz="10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37864" y="2430698"/>
            <a:ext cx="7316271" cy="36263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5800" y="1052702"/>
            <a:ext cx="10162749" cy="1459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>
                <a:latin typeface="나눔스퀘어bold"/>
              </a:rPr>
              <a:t>- 개인별 취향을 반영하는 유의미한 제품 특성 변수를 이용하여 </a:t>
            </a:r>
            <a:r>
              <a:rPr lang="en-US" altLang="ko-KR">
                <a:latin typeface="나눔스퀘어bold"/>
              </a:rPr>
              <a:t>Logistic Regression Model </a:t>
            </a:r>
            <a:r>
              <a:rPr lang="ko-KR" altLang="en-US">
                <a:latin typeface="나눔스퀘어bold"/>
              </a:rPr>
              <a:t>생성</a:t>
            </a:r>
            <a:endParaRPr lang="ko-KR" altLang="en-US">
              <a:latin typeface="나눔스퀘어bold"/>
            </a:endParaRPr>
          </a:p>
          <a:p>
            <a:pPr>
              <a:defRPr lang="ko-KR" altLang="en-US"/>
            </a:pPr>
            <a:endParaRPr lang="ko-KR" altLang="en-US">
              <a:latin typeface="나눔스퀘어bold"/>
            </a:endParaRPr>
          </a:p>
          <a:p>
            <a:pPr>
              <a:defRPr lang="ko-KR" altLang="en-US"/>
            </a:pPr>
            <a:r>
              <a:rPr lang="ko-KR" altLang="en-US">
                <a:latin typeface="나눔스퀘어bold"/>
              </a:rPr>
              <a:t>- </a:t>
            </a:r>
            <a:r>
              <a:rPr lang="en-US" altLang="ko-KR">
                <a:latin typeface="나눔스퀘어bold"/>
              </a:rPr>
              <a:t>Interaction Term</a:t>
            </a:r>
            <a:r>
              <a:rPr lang="ko-KR" altLang="en-US">
                <a:latin typeface="나눔스퀘어bold"/>
              </a:rPr>
              <a:t> 을 포함하여 제품 특성 그 이상으로 고객의 숨겨진 취향까지 고려 </a:t>
            </a:r>
            <a:endParaRPr lang="ko-KR" altLang="en-US">
              <a:latin typeface="나눔스퀘어bold"/>
            </a:endParaRPr>
          </a:p>
          <a:p>
            <a:pPr>
              <a:defRPr lang="ko-KR" altLang="en-US"/>
            </a:pPr>
            <a:r>
              <a:rPr lang="ko-KR" altLang="en-US">
                <a:latin typeface="나눔스퀘어bold"/>
              </a:rPr>
              <a:t>   </a:t>
            </a:r>
            <a:r>
              <a:rPr lang="en-US" altLang="ko-KR">
                <a:latin typeface="나눔스퀘어bold"/>
              </a:rPr>
              <a:t>(</a:t>
            </a:r>
            <a:r>
              <a:rPr lang="ko-KR" altLang="en-US">
                <a:latin typeface="나눔스퀘어bold"/>
              </a:rPr>
              <a:t>변수 간의 </a:t>
            </a:r>
            <a:r>
              <a:rPr lang="en-US" altLang="ko-KR">
                <a:latin typeface="나눔스퀘어bold"/>
              </a:rPr>
              <a:t>Correlation </a:t>
            </a:r>
            <a:r>
              <a:rPr lang="ko-KR" altLang="en-US">
                <a:latin typeface="나눔스퀘어bold"/>
              </a:rPr>
              <a:t>까지 고려할 수 있는 모델 생성</a:t>
            </a:r>
            <a:r>
              <a:rPr lang="en-US" altLang="ko-KR">
                <a:latin typeface="나눔스퀘어bold"/>
              </a:rPr>
              <a:t>)</a:t>
            </a:r>
            <a:endParaRPr lang="ko-KR" altLang="en-US">
              <a:latin typeface="나눔스퀘어bold"/>
            </a:endParaRPr>
          </a:p>
          <a:p>
            <a:pPr>
              <a:defRPr lang="ko-KR" altLang="en-US"/>
            </a:pPr>
            <a:endParaRPr lang="ko-KR" altLang="en-US">
              <a:latin typeface="나눔스퀘어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75460" y="6234684"/>
            <a:ext cx="69848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>
                <a:latin typeface="나눔스퀘어bold"/>
              </a:rPr>
              <a:t>* 기존 변수와 </a:t>
            </a:r>
            <a:r>
              <a:rPr lang="en-US" altLang="ko-KR">
                <a:latin typeface="나눔스퀘어bold"/>
              </a:rPr>
              <a:t>Interaction term </a:t>
            </a:r>
            <a:r>
              <a:rPr lang="ko-KR" altLang="en-US">
                <a:latin typeface="나눔스퀘어bold"/>
              </a:rPr>
              <a:t>이 </a:t>
            </a:r>
            <a:r>
              <a:rPr lang="en-US" altLang="ko-KR">
                <a:latin typeface="나눔스퀘어bold"/>
              </a:rPr>
              <a:t>Index</a:t>
            </a:r>
            <a:r>
              <a:rPr lang="ko-KR" altLang="en-US">
                <a:latin typeface="나눔스퀘어bold"/>
              </a:rPr>
              <a:t>로 표현됨</a:t>
            </a:r>
            <a:endParaRPr lang="ko-KR" altLang="en-US">
              <a:latin typeface="나눔스퀘어bold"/>
            </a:endParaRPr>
          </a:p>
        </p:txBody>
      </p:sp>
      <p:sp>
        <p:nvSpPr>
          <p:cNvPr id="8" name="CustomShape 1"/>
          <p:cNvSpPr/>
          <p:nvPr/>
        </p:nvSpPr>
        <p:spPr>
          <a:xfrm>
            <a:off x="293760" y="0"/>
            <a:ext cx="1431720" cy="152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" name="CustomShape 2"/>
          <p:cNvSpPr/>
          <p:nvPr/>
        </p:nvSpPr>
        <p:spPr>
          <a:xfrm>
            <a:off x="11148840" y="6814440"/>
            <a:ext cx="626040" cy="45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" name="CustomShape 3"/>
          <p:cNvSpPr/>
          <p:nvPr/>
        </p:nvSpPr>
        <p:spPr>
          <a:xfrm>
            <a:off x="325800" y="200880"/>
            <a:ext cx="43934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none" lIns="89999" tIns="44999" rIns="89999" bIns="44999"/>
          <a:lstStyle/>
          <a:p>
            <a:pPr>
              <a:lnSpc>
                <a:spcPct val="100000"/>
              </a:lnSpc>
              <a:defRPr/>
            </a:pPr>
            <a:r>
              <a:rPr lang="en-US" sz="4400" b="0" strike="noStrike" spc="-1">
                <a:solidFill>
                  <a:srgbClr val="262626"/>
                </a:solidFill>
                <a:latin typeface="나눔스퀘어 Bold"/>
                <a:ea typeface="나눔스퀘어 Bold"/>
              </a:rPr>
              <a:t>Algorithm – </a:t>
            </a:r>
            <a:r>
              <a:rPr lang="ko-KR" altLang="en-US" sz="4400" spc="-1">
                <a:solidFill>
                  <a:srgbClr val="262626"/>
                </a:solidFill>
                <a:latin typeface="나눔스퀘어 Bold"/>
                <a:ea typeface="나눔스퀘어 Bold"/>
              </a:rPr>
              <a:t>모델 생성 및 정확도 검정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1" name="Line 4"/>
          <p:cNvSpPr/>
          <p:nvPr/>
        </p:nvSpPr>
        <p:spPr>
          <a:xfrm>
            <a:off x="11999520" y="1965960"/>
            <a:ext cx="360" cy="489204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wrap="square" anchor="ctr"/>
          <a:p>
            <a:pPr algn="ctr">
              <a:defRPr/>
            </a:pPr>
            <a:endParaRPr lang="ko-KR" altLang="en-US"/>
          </a:p>
        </p:txBody>
      </p:sp>
      <p:sp>
        <p:nvSpPr>
          <p:cNvPr id="12" name="Line 5"/>
          <p:cNvSpPr/>
          <p:nvPr/>
        </p:nvSpPr>
        <p:spPr>
          <a:xfrm>
            <a:off x="11999520" y="0"/>
            <a:ext cx="360" cy="74160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wrap="square" anchor="ctr"/>
          <a:p>
            <a:pPr algn="ctr">
              <a:defRPr/>
            </a:pPr>
            <a:endParaRPr lang="ko-KR" altLang="en-US"/>
          </a:p>
        </p:txBody>
      </p:sp>
      <p:sp>
        <p:nvSpPr>
          <p:cNvPr id="13" name="CustomShape 6"/>
          <p:cNvSpPr/>
          <p:nvPr/>
        </p:nvSpPr>
        <p:spPr>
          <a:xfrm>
            <a:off x="11830320" y="943200"/>
            <a:ext cx="338040" cy="888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vert="vert" wrap="none" lIns="89999" tIns="44999" rIns="89999" bIns="44999"/>
          <a:lstStyle/>
          <a:p>
            <a:pPr>
              <a:lnSpc>
                <a:spcPct val="100000"/>
              </a:lnSpc>
              <a:defRPr/>
            </a:pPr>
            <a:r>
              <a:rPr lang="en-US" sz="1000" b="0" strike="noStrike" spc="599">
                <a:solidFill>
                  <a:srgbClr val="5a6f8d"/>
                </a:solidFill>
                <a:latin typeface="Arial"/>
                <a:ea typeface="나눔스퀘어"/>
              </a:rPr>
              <a:t>PART1</a:t>
            </a:r>
            <a:endParaRPr lang="en-US" sz="10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96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432720" y="2271061"/>
            <a:ext cx="6062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9600" b="1" strike="noStrike" spc="-1">
                <a:solidFill>
                  <a:srgbClr val="FFFFFF"/>
                </a:solidFill>
                <a:latin typeface="Arial"/>
                <a:ea typeface="나눔스퀘어"/>
              </a:rPr>
              <a:t>“</a:t>
            </a:r>
            <a:endParaRPr lang="en-US" sz="96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endParaRPr lang="en-US" sz="9600" b="0" strike="noStrike" spc="-1">
              <a:latin typeface="굴림"/>
            </a:endParaRPr>
          </a:p>
        </p:txBody>
      </p:sp>
      <p:sp>
        <p:nvSpPr>
          <p:cNvPr id="42" name="CustomShape 2"/>
          <p:cNvSpPr/>
          <p:nvPr/>
        </p:nvSpPr>
        <p:spPr>
          <a:xfrm rot="10800000">
            <a:off x="10986720" y="3119761"/>
            <a:ext cx="606960" cy="155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9600" b="1" strike="noStrike" spc="-1">
                <a:solidFill>
                  <a:srgbClr val="FFFFFF"/>
                </a:solidFill>
                <a:latin typeface="Arial"/>
                <a:ea typeface="나눔스퀘어"/>
              </a:rPr>
              <a:t>“</a:t>
            </a:r>
            <a:endParaRPr lang="en-US" sz="9600" b="0" strike="noStrike" spc="-1">
              <a:latin typeface="굴림"/>
            </a:endParaRPr>
          </a:p>
        </p:txBody>
      </p:sp>
      <p:sp>
        <p:nvSpPr>
          <p:cNvPr id="44" name="CustomShape 4"/>
          <p:cNvSpPr/>
          <p:nvPr/>
        </p:nvSpPr>
        <p:spPr>
          <a:xfrm>
            <a:off x="996780" y="4753543"/>
            <a:ext cx="10032120" cy="136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sz="2800" b="0" strike="noStrike" spc="-1" dirty="0" err="1">
                <a:solidFill>
                  <a:srgbClr val="FFFFFF"/>
                </a:solidFill>
                <a:latin typeface="나눔스퀘어bold"/>
                <a:ea typeface="나눔스퀘어 Bold"/>
              </a:rPr>
              <a:t>제품</a:t>
            </a:r>
            <a:r>
              <a:rPr lang="en-US" sz="2800" b="0" strike="noStrike" spc="-1" dirty="0">
                <a:solidFill>
                  <a:srgbClr val="FFFFFF"/>
                </a:solidFill>
                <a:latin typeface="나눔스퀘어bold"/>
                <a:ea typeface="나눔스퀘어 Bold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나눔스퀘어bold"/>
                <a:ea typeface="나눔스퀘어 Bold"/>
              </a:rPr>
              <a:t>선택의</a:t>
            </a:r>
            <a:r>
              <a:rPr lang="en-US" sz="2800" b="0" strike="noStrike" spc="-1" dirty="0">
                <a:solidFill>
                  <a:srgbClr val="FFFFFF"/>
                </a:solidFill>
                <a:latin typeface="나눔스퀘어bold"/>
                <a:ea typeface="나눔스퀘어 Bold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나눔스퀘어bold"/>
                <a:ea typeface="나눔스퀘어 Bold"/>
              </a:rPr>
              <a:t>대안과</a:t>
            </a:r>
            <a:r>
              <a:rPr lang="en-US" sz="2800" b="0" strike="noStrike" spc="-1" dirty="0">
                <a:solidFill>
                  <a:srgbClr val="FFFFFF"/>
                </a:solidFill>
                <a:latin typeface="나눔스퀘어bold"/>
                <a:ea typeface="나눔스퀘어 Bold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나눔스퀘어bold"/>
                <a:ea typeface="나눔스퀘어 Bold"/>
              </a:rPr>
              <a:t>소비자의</a:t>
            </a:r>
            <a:r>
              <a:rPr lang="en-US" sz="2800" b="0" strike="noStrike" spc="-1" dirty="0">
                <a:solidFill>
                  <a:srgbClr val="FFFFFF"/>
                </a:solidFill>
                <a:latin typeface="나눔스퀘어bold"/>
                <a:ea typeface="나눔스퀘어 Bold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나눔스퀘어bold"/>
                <a:ea typeface="나눔스퀘어 Bold"/>
              </a:rPr>
              <a:t>만족은</a:t>
            </a:r>
            <a:r>
              <a:rPr lang="en-US" sz="2800" b="0" strike="noStrike" spc="-1" dirty="0">
                <a:solidFill>
                  <a:srgbClr val="FFFFFF"/>
                </a:solidFill>
                <a:latin typeface="나눔스퀘어bold"/>
                <a:ea typeface="나눔스퀘어 Bold"/>
              </a:rPr>
              <a:t> </a:t>
            </a:r>
            <a:endParaRPr lang="en-US" sz="2800" b="0" strike="noStrike" spc="-1" dirty="0">
              <a:solidFill>
                <a:srgbClr val="FFFFFF"/>
              </a:solidFill>
              <a:latin typeface="나눔스퀘어bold"/>
            </a:endParaRPr>
          </a:p>
          <a:p>
            <a:r>
              <a:rPr lang="en-US" sz="2800" b="0" strike="noStrike" spc="-1" dirty="0" err="1">
                <a:solidFill>
                  <a:srgbClr val="FFFFFF"/>
                </a:solidFill>
                <a:latin typeface="나눔스퀘어bold"/>
                <a:ea typeface="나눔스퀘어 Bold"/>
              </a:rPr>
              <a:t>양의</a:t>
            </a:r>
            <a:r>
              <a:rPr lang="en-US" sz="2800" b="0" strike="noStrike" spc="-1" dirty="0">
                <a:solidFill>
                  <a:srgbClr val="FFFFFF"/>
                </a:solidFill>
                <a:latin typeface="나눔스퀘어bold"/>
                <a:ea typeface="나눔스퀘어 Bold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나눔스퀘어bold"/>
                <a:ea typeface="나눔스퀘어 Bold"/>
              </a:rPr>
              <a:t>상관관계가</a:t>
            </a:r>
            <a:r>
              <a:rPr lang="en-US" sz="2800" b="0" strike="noStrike" spc="-1" dirty="0">
                <a:solidFill>
                  <a:srgbClr val="FFFFFF"/>
                </a:solidFill>
                <a:latin typeface="나눔스퀘어bold"/>
                <a:ea typeface="나눔스퀘어 Bold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나눔스퀘어bold"/>
                <a:ea typeface="나눔스퀘어 Bold"/>
              </a:rPr>
              <a:t>있지만</a:t>
            </a:r>
            <a:r>
              <a:rPr lang="en-US" sz="2800" b="0" strike="noStrike" spc="-1" dirty="0">
                <a:solidFill>
                  <a:srgbClr val="FFFFFF"/>
                </a:solidFill>
                <a:latin typeface="나눔스퀘어bold"/>
                <a:ea typeface="나눔스퀘어 Bold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나눔스퀘어bold"/>
                <a:ea typeface="나눔스퀘어 Bold"/>
              </a:rPr>
              <a:t>선택</a:t>
            </a:r>
            <a:r>
              <a:rPr lang="en-US" sz="2800" b="0" strike="noStrike" spc="-1" dirty="0">
                <a:solidFill>
                  <a:srgbClr val="FFFFFF"/>
                </a:solidFill>
                <a:latin typeface="나눔스퀘어bold"/>
                <a:ea typeface="나눔스퀘어 Bold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나눔스퀘어bold"/>
                <a:ea typeface="나눔스퀘어 Bold"/>
              </a:rPr>
              <a:t>대안이</a:t>
            </a:r>
            <a:r>
              <a:rPr lang="en-US" sz="2800" b="0" strike="noStrike" spc="-1" dirty="0">
                <a:solidFill>
                  <a:srgbClr val="FFFFFF"/>
                </a:solidFill>
                <a:latin typeface="나눔스퀘어bold"/>
                <a:ea typeface="나눔스퀘어 Bold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나눔스퀘어bold"/>
                <a:ea typeface="나눔스퀘어 Bold"/>
              </a:rPr>
              <a:t>많아질수록</a:t>
            </a:r>
            <a:r>
              <a:rPr lang="en-US" sz="2800" b="0" strike="noStrike" spc="-1" dirty="0">
                <a:solidFill>
                  <a:srgbClr val="FFFFFF"/>
                </a:solidFill>
                <a:latin typeface="나눔스퀘어bold"/>
                <a:ea typeface="나눔스퀘어 Bold"/>
              </a:rPr>
              <a:t> </a:t>
            </a:r>
            <a:endParaRPr lang="en-US" sz="2800" b="0" strike="noStrike" spc="-1" dirty="0">
              <a:solidFill>
                <a:srgbClr val="FFFFFF"/>
              </a:solidFill>
              <a:latin typeface="나눔스퀘어bold"/>
            </a:endParaRPr>
          </a:p>
          <a:p>
            <a:r>
              <a:rPr lang="en-US" sz="2800" b="0" strike="noStrike" spc="-1" dirty="0" err="1">
                <a:solidFill>
                  <a:srgbClr val="FFFFFF"/>
                </a:solidFill>
                <a:latin typeface="나눔스퀘어bold"/>
                <a:ea typeface="나눔스퀘어 Bold"/>
              </a:rPr>
              <a:t>소비자들의</a:t>
            </a:r>
            <a:r>
              <a:rPr lang="en-US" sz="2800" b="0" strike="noStrike" spc="-1" dirty="0">
                <a:solidFill>
                  <a:srgbClr val="FFFFFF"/>
                </a:solidFill>
                <a:latin typeface="나눔스퀘어bold"/>
                <a:ea typeface="나눔스퀘어 Bold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나눔스퀘어bold"/>
                <a:ea typeface="나눔스퀘어 Bold"/>
              </a:rPr>
              <a:t>불만족과</a:t>
            </a:r>
            <a:r>
              <a:rPr lang="en-US" sz="2800" b="0" strike="noStrike" spc="-1" dirty="0">
                <a:solidFill>
                  <a:srgbClr val="FFFFFF"/>
                </a:solidFill>
                <a:latin typeface="나눔스퀘어bold"/>
                <a:ea typeface="나눔스퀘어 Bold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나눔스퀘어bold"/>
                <a:ea typeface="나눔스퀘어 Bold"/>
              </a:rPr>
              <a:t>혼란은</a:t>
            </a:r>
            <a:r>
              <a:rPr lang="en-US" sz="2800" b="0" strike="noStrike" spc="-1" dirty="0">
                <a:solidFill>
                  <a:srgbClr val="FFFFFF"/>
                </a:solidFill>
                <a:latin typeface="나눔스퀘어bold"/>
                <a:ea typeface="나눔스퀘어 Bold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나눔스퀘어bold"/>
                <a:ea typeface="나눔스퀘어 Bold"/>
              </a:rPr>
              <a:t>오히려</a:t>
            </a:r>
            <a:r>
              <a:rPr lang="en-US" sz="2800" b="0" strike="noStrike" spc="-1" dirty="0">
                <a:solidFill>
                  <a:srgbClr val="FFFFFF"/>
                </a:solidFill>
                <a:latin typeface="나눔스퀘어bold"/>
                <a:ea typeface="나눔스퀘어 Bold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나눔스퀘어bold"/>
                <a:ea typeface="나눔스퀘어 Bold"/>
              </a:rPr>
              <a:t>증가하게</a:t>
            </a:r>
            <a:r>
              <a:rPr lang="en-US" sz="2800" b="0" strike="noStrike" spc="-1" dirty="0">
                <a:solidFill>
                  <a:srgbClr val="FFFFFF"/>
                </a:solidFill>
                <a:latin typeface="나눔스퀘어bold"/>
                <a:ea typeface="나눔스퀘어 Bold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나눔스퀘어bold"/>
                <a:ea typeface="나눔스퀘어 Bold"/>
              </a:rPr>
              <a:t>된다</a:t>
            </a:r>
            <a:r>
              <a:rPr lang="en-US" sz="2800" b="0" strike="noStrike" spc="-1" dirty="0">
                <a:solidFill>
                  <a:srgbClr val="FFFFFF"/>
                </a:solidFill>
                <a:latin typeface="나눔스퀘어bold"/>
                <a:ea typeface="나눔스퀘어 Bold"/>
              </a:rPr>
              <a:t>(Schwartz, 2004)</a:t>
            </a:r>
            <a:endParaRPr lang="en-US" sz="2800" b="0" strike="noStrike" spc="-1" dirty="0">
              <a:solidFill>
                <a:srgbClr val="FFFFFF"/>
              </a:solidFill>
              <a:latin typeface="나눔스퀘어bold"/>
            </a:endParaRPr>
          </a:p>
        </p:txBody>
      </p:sp>
      <p:sp>
        <p:nvSpPr>
          <p:cNvPr id="45" name="CustomShape 5"/>
          <p:cNvSpPr/>
          <p:nvPr/>
        </p:nvSpPr>
        <p:spPr>
          <a:xfrm>
            <a:off x="2070750" y="789230"/>
            <a:ext cx="8582821" cy="94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/>
            <a:r>
              <a:rPr lang="ko-KR" altLang="en-US" sz="6000" spc="-1" dirty="0">
                <a:solidFill>
                  <a:srgbClr val="FFFFFF"/>
                </a:solidFill>
                <a:latin typeface="굴림"/>
              </a:rPr>
              <a:t>많은 선택지 ≠ 높은 만족도 </a:t>
            </a:r>
            <a:endParaRPr lang="en-US" sz="6000" spc="-1" dirty="0">
              <a:solidFill>
                <a:srgbClr val="FFFFFF"/>
              </a:solidFill>
              <a:latin typeface="굴림"/>
            </a:endParaRPr>
          </a:p>
        </p:txBody>
      </p:sp>
      <p:sp>
        <p:nvSpPr>
          <p:cNvPr id="47" name="CustomShape 7"/>
          <p:cNvSpPr/>
          <p:nvPr/>
        </p:nvSpPr>
        <p:spPr>
          <a:xfrm rot="10800000">
            <a:off x="11290200" y="5564516"/>
            <a:ext cx="789840" cy="155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9600" b="1" strike="noStrike" spc="-1" dirty="0">
                <a:solidFill>
                  <a:srgbClr val="FFFFFF"/>
                </a:solidFill>
                <a:latin typeface="Arial"/>
                <a:ea typeface="나눔스퀘어"/>
              </a:rPr>
              <a:t>“</a:t>
            </a:r>
            <a:endParaRPr lang="en-US" sz="9600" b="0" strike="noStrike" spc="-1" dirty="0">
              <a:latin typeface="굴림"/>
            </a:endParaRPr>
          </a:p>
        </p:txBody>
      </p:sp>
      <p:sp>
        <p:nvSpPr>
          <p:cNvPr id="48" name="CustomShape 8"/>
          <p:cNvSpPr/>
          <p:nvPr/>
        </p:nvSpPr>
        <p:spPr>
          <a:xfrm>
            <a:off x="511140" y="3818652"/>
            <a:ext cx="789120" cy="301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9600" b="1" strike="noStrike" spc="-1" dirty="0">
                <a:solidFill>
                  <a:srgbClr val="FFFFFF"/>
                </a:solidFill>
                <a:latin typeface="Arial"/>
                <a:ea typeface="나눔스퀘어"/>
              </a:rPr>
              <a:t>“</a:t>
            </a:r>
            <a:endParaRPr lang="en-US" sz="9600" b="0" strike="noStrike" spc="-1" dirty="0">
              <a:latin typeface="굴림"/>
            </a:endParaRPr>
          </a:p>
          <a:p>
            <a:pPr>
              <a:lnSpc>
                <a:spcPct val="100000"/>
              </a:lnSpc>
            </a:pPr>
            <a:endParaRPr lang="en-US" sz="9600" b="0" strike="noStrike" spc="-1" dirty="0">
              <a:latin typeface="굴림"/>
            </a:endParaRPr>
          </a:p>
        </p:txBody>
      </p:sp>
      <p:sp>
        <p:nvSpPr>
          <p:cNvPr id="9" name="CustomShape 1">
            <a:extLst>
              <a:ext uri="{FF2B5EF4-FFF2-40B4-BE49-F238E27FC236}">
                <a16:creationId xmlns:a16="http://schemas.microsoft.com/office/drawing/2014/main" id="{911B8DC6-D6B7-4261-B10E-D959CC1AF191}"/>
              </a:ext>
            </a:extLst>
          </p:cNvPr>
          <p:cNvSpPr/>
          <p:nvPr/>
        </p:nvSpPr>
        <p:spPr>
          <a:xfrm>
            <a:off x="783311" y="292895"/>
            <a:ext cx="10752373" cy="1935511"/>
          </a:xfrm>
          <a:prstGeom prst="bracketPair">
            <a:avLst>
              <a:gd name="adj" fmla="val 16667"/>
            </a:avLst>
          </a:prstGeom>
          <a:noFill/>
          <a:ln w="324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CustomShape 5">
            <a:extLst>
              <a:ext uri="{FF2B5EF4-FFF2-40B4-BE49-F238E27FC236}">
                <a16:creationId xmlns:a16="http://schemas.microsoft.com/office/drawing/2014/main" id="{8FD07305-EE01-41C8-AAFF-1A7D7C19A8AA}"/>
              </a:ext>
            </a:extLst>
          </p:cNvPr>
          <p:cNvSpPr/>
          <p:nvPr/>
        </p:nvSpPr>
        <p:spPr>
          <a:xfrm>
            <a:off x="1160400" y="3106021"/>
            <a:ext cx="9642240" cy="94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sz="2800" b="0" strike="noStrike" spc="-1" dirty="0" err="1">
                <a:solidFill>
                  <a:srgbClr val="FFFFFF"/>
                </a:solidFill>
                <a:latin typeface="나눔스퀘어bold"/>
                <a:ea typeface="나눔스퀘어 Bold"/>
              </a:rPr>
              <a:t>정보와</a:t>
            </a:r>
            <a:r>
              <a:rPr lang="en-US" sz="2800" b="0" strike="noStrike" spc="-1" dirty="0">
                <a:solidFill>
                  <a:srgbClr val="FFFFFF"/>
                </a:solidFill>
                <a:latin typeface="나눔스퀘어bold"/>
                <a:ea typeface="나눔스퀘어 Bold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나눔스퀘어bold"/>
                <a:ea typeface="나눔스퀘어 Bold"/>
              </a:rPr>
              <a:t>제품</a:t>
            </a:r>
            <a:r>
              <a:rPr lang="en-US" sz="2800" b="0" strike="noStrike" spc="-1" dirty="0">
                <a:solidFill>
                  <a:srgbClr val="FFFFFF"/>
                </a:solidFill>
                <a:latin typeface="나눔스퀘어bold"/>
                <a:ea typeface="나눔스퀘어 Bold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나눔스퀘어bold"/>
                <a:ea typeface="나눔스퀘어 Bold"/>
              </a:rPr>
              <a:t>과잉</a:t>
            </a:r>
            <a:r>
              <a:rPr lang="en-US" sz="2800" b="0" strike="noStrike" spc="-1" dirty="0">
                <a:solidFill>
                  <a:srgbClr val="FFFFFF"/>
                </a:solidFill>
                <a:latin typeface="나눔스퀘어bold"/>
                <a:ea typeface="나눔스퀘어 Bold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나눔스퀘어bold"/>
                <a:ea typeface="나눔스퀘어 Bold"/>
              </a:rPr>
              <a:t>시대에는</a:t>
            </a:r>
            <a:r>
              <a:rPr lang="en-US" sz="2800" b="0" strike="noStrike" spc="-1" dirty="0">
                <a:solidFill>
                  <a:srgbClr val="FFFFFF"/>
                </a:solidFill>
                <a:latin typeface="나눔스퀘어bold"/>
                <a:ea typeface="나눔스퀘어 Bold"/>
              </a:rPr>
              <a:t> 더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나눔스퀘어bold"/>
                <a:ea typeface="나눔스퀘어 Bold"/>
              </a:rPr>
              <a:t>적지만</a:t>
            </a:r>
            <a:r>
              <a:rPr lang="en-US" sz="2800" b="0" strike="noStrike" spc="-1" dirty="0">
                <a:solidFill>
                  <a:srgbClr val="FFFFFF"/>
                </a:solidFill>
                <a:latin typeface="나눔스퀘어bold"/>
                <a:ea typeface="나눔스퀘어 Bold"/>
              </a:rPr>
              <a:t> 더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나눔스퀘어bold"/>
                <a:ea typeface="나눔스퀘어 Bold"/>
              </a:rPr>
              <a:t>좋은</a:t>
            </a:r>
            <a:r>
              <a:rPr lang="en-US" sz="2800" b="0" strike="noStrike" spc="-1" dirty="0">
                <a:solidFill>
                  <a:srgbClr val="FFFFFF"/>
                </a:solidFill>
                <a:latin typeface="나눔스퀘어bold"/>
                <a:ea typeface="나눔스퀘어 Bold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나눔스퀘어bold"/>
                <a:ea typeface="나눔스퀘어 Bold"/>
              </a:rPr>
              <a:t>선택을</a:t>
            </a:r>
            <a:r>
              <a:rPr lang="en-US" sz="2800" b="0" strike="noStrike" spc="-1" dirty="0">
                <a:solidFill>
                  <a:srgbClr val="FFFFFF"/>
                </a:solidFill>
                <a:latin typeface="나눔스퀘어bold"/>
                <a:ea typeface="나눔스퀘어 Bold"/>
              </a:rPr>
              <a:t> 할 수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나눔스퀘어bold"/>
                <a:ea typeface="나눔스퀘어 Bold"/>
              </a:rPr>
              <a:t>있도록</a:t>
            </a:r>
            <a:r>
              <a:rPr lang="en-US" sz="2800" b="0" strike="noStrike" spc="-1" dirty="0">
                <a:solidFill>
                  <a:srgbClr val="FFFFFF"/>
                </a:solidFill>
                <a:latin typeface="나눔스퀘어bold"/>
                <a:ea typeface="나눔스퀘어 Bold"/>
              </a:rPr>
              <a:t> </a:t>
            </a:r>
            <a:endParaRPr lang="en-US" sz="2800" b="0" strike="noStrike" spc="-1" dirty="0">
              <a:solidFill>
                <a:srgbClr val="FFFFFF"/>
              </a:solidFill>
              <a:latin typeface="나눔스퀘어bold"/>
            </a:endParaRPr>
          </a:p>
          <a:p>
            <a:r>
              <a:rPr lang="en-US" sz="2800" b="0" strike="noStrike" spc="-1" dirty="0" err="1">
                <a:solidFill>
                  <a:srgbClr val="FFFFFF"/>
                </a:solidFill>
                <a:latin typeface="나눔스퀘어bold"/>
                <a:ea typeface="나눔스퀘어 Bold"/>
              </a:rPr>
              <a:t>큐레이션</a:t>
            </a:r>
            <a:r>
              <a:rPr lang="en-US" sz="2800" b="0" strike="noStrike" spc="-1" dirty="0">
                <a:solidFill>
                  <a:srgbClr val="FFFFFF"/>
                </a:solidFill>
                <a:latin typeface="나눔스퀘어bold"/>
                <a:ea typeface="나눔스퀘어 Bold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나눔스퀘어bold"/>
                <a:ea typeface="나눔스퀘어 Bold"/>
              </a:rPr>
              <a:t>정보를</a:t>
            </a:r>
            <a:r>
              <a:rPr lang="en-US" sz="2800" b="0" strike="noStrike" spc="-1" dirty="0">
                <a:solidFill>
                  <a:srgbClr val="FFFFFF"/>
                </a:solidFill>
                <a:latin typeface="나눔스퀘어bold"/>
                <a:ea typeface="나눔스퀘어 Bold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나눔스퀘어bold"/>
                <a:ea typeface="나눔스퀘어 Bold"/>
              </a:rPr>
              <a:t>제공하는</a:t>
            </a:r>
            <a:r>
              <a:rPr lang="en-US" sz="2800" b="0" strike="noStrike" spc="-1" dirty="0">
                <a:solidFill>
                  <a:srgbClr val="FFFFFF"/>
                </a:solidFill>
                <a:latin typeface="나눔스퀘어bold"/>
                <a:ea typeface="나눔스퀘어 Bold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나눔스퀘어bold"/>
                <a:ea typeface="나눔스퀘어 Bold"/>
              </a:rPr>
              <a:t>것이</a:t>
            </a:r>
            <a:r>
              <a:rPr lang="en-US" sz="2800" b="0" strike="noStrike" spc="-1" dirty="0">
                <a:solidFill>
                  <a:srgbClr val="FFFFFF"/>
                </a:solidFill>
                <a:latin typeface="나눔스퀘어bold"/>
                <a:ea typeface="나눔스퀘어 Bold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나눔스퀘어bold"/>
                <a:ea typeface="나눔스퀘어 Bold"/>
              </a:rPr>
              <a:t>더욱</a:t>
            </a:r>
            <a:r>
              <a:rPr lang="en-US" sz="2800" b="0" strike="noStrike" spc="-1" dirty="0">
                <a:solidFill>
                  <a:srgbClr val="FFFFFF"/>
                </a:solidFill>
                <a:latin typeface="나눔스퀘어bold"/>
                <a:ea typeface="나눔스퀘어 Bold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나눔스퀘어bold"/>
                <a:ea typeface="나눔스퀘어 Bold"/>
              </a:rPr>
              <a:t>효과적</a:t>
            </a:r>
            <a:r>
              <a:rPr lang="en-US" sz="2800" b="0" strike="noStrike" spc="-1" dirty="0">
                <a:solidFill>
                  <a:srgbClr val="FFFFFF"/>
                </a:solidFill>
                <a:latin typeface="나눔스퀘어bold"/>
                <a:ea typeface="나눔스퀘어 Bold"/>
              </a:rPr>
              <a:t> (Bhaskar, 2016</a:t>
            </a:r>
            <a:r>
              <a:rPr lang="en-US" sz="2800" b="0" strike="noStrike" spc="-1" dirty="0">
                <a:solidFill>
                  <a:srgbClr val="FFFFFF"/>
                </a:solidFill>
                <a:latin typeface="맑은 고딕"/>
                <a:ea typeface="나눔스퀘어 Bold"/>
              </a:rPr>
              <a:t>)</a:t>
            </a:r>
            <a:endParaRPr lang="en-US" sz="2800" b="0" strike="noStrike" spc="-1" dirty="0">
              <a:solidFill>
                <a:srgbClr val="FFFFFF"/>
              </a:solidFill>
              <a:latin typeface="굴림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24000" y="2306964"/>
            <a:ext cx="9144000" cy="36233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5800" y="1052702"/>
            <a:ext cx="101627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>
                <a:latin typeface="나눔스퀘어bold"/>
              </a:rPr>
              <a:t>- 개인별 취향을 반영하는 유의미한 제품 특성 변수를 이용하여 </a:t>
            </a:r>
            <a:r>
              <a:rPr lang="en-US" altLang="ko-KR">
                <a:latin typeface="나눔스퀘어bold"/>
              </a:rPr>
              <a:t>Logistic Regression Model </a:t>
            </a:r>
            <a:r>
              <a:rPr lang="ko-KR" altLang="en-US">
                <a:latin typeface="나눔스퀘어bold"/>
              </a:rPr>
              <a:t>생성</a:t>
            </a:r>
            <a:endParaRPr lang="ko-KR" altLang="en-US">
              <a:latin typeface="나눔스퀘어bold"/>
            </a:endParaRPr>
          </a:p>
          <a:p>
            <a:pPr>
              <a:defRPr lang="ko-KR" altLang="en-US"/>
            </a:pPr>
            <a:endParaRPr lang="ko-KR" altLang="en-US">
              <a:latin typeface="나눔스퀘어bold"/>
            </a:endParaRPr>
          </a:p>
          <a:p>
            <a:pPr>
              <a:defRPr lang="ko-KR" altLang="en-US"/>
            </a:pPr>
            <a:r>
              <a:rPr lang="ko-KR" altLang="en-US">
                <a:latin typeface="나눔스퀘어bold"/>
              </a:rPr>
              <a:t>- </a:t>
            </a:r>
            <a:r>
              <a:rPr lang="en-US" altLang="ko-KR">
                <a:latin typeface="나눔스퀘어bold"/>
              </a:rPr>
              <a:t>Interaction Term</a:t>
            </a:r>
            <a:r>
              <a:rPr lang="ko-KR" altLang="en-US">
                <a:latin typeface="나눔스퀘어bold"/>
              </a:rPr>
              <a:t> 을 포함하여 제품 특성 그 이상으로 고객의 숨겨진 취향까지 고려 </a:t>
            </a:r>
            <a:endParaRPr lang="ko-KR" altLang="en-US">
              <a:latin typeface="나눔스퀘어bold"/>
            </a:endParaRPr>
          </a:p>
          <a:p>
            <a:pPr>
              <a:defRPr lang="ko-KR" altLang="en-US"/>
            </a:pPr>
            <a:endParaRPr lang="ko-KR" altLang="en-US">
              <a:latin typeface="나눔스퀘어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75460" y="6093333"/>
            <a:ext cx="69848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>
                <a:latin typeface="나눔스퀘어bold"/>
              </a:rPr>
              <a:t>* 기존 변수와 </a:t>
            </a:r>
            <a:r>
              <a:rPr lang="en-US" altLang="ko-KR">
                <a:latin typeface="나눔스퀘어bold"/>
              </a:rPr>
              <a:t>Interaction term </a:t>
            </a:r>
            <a:r>
              <a:rPr lang="ko-KR" altLang="en-US">
                <a:latin typeface="나눔스퀘어bold"/>
              </a:rPr>
              <a:t>이 </a:t>
            </a:r>
            <a:r>
              <a:rPr lang="en-US" altLang="ko-KR">
                <a:latin typeface="나눔스퀘어bold"/>
              </a:rPr>
              <a:t>Index</a:t>
            </a:r>
            <a:r>
              <a:rPr lang="ko-KR" altLang="en-US">
                <a:latin typeface="나눔스퀘어bold"/>
              </a:rPr>
              <a:t>로 표현됨</a:t>
            </a:r>
            <a:endParaRPr lang="ko-KR" altLang="en-US">
              <a:latin typeface="나눔스퀘어bold"/>
            </a:endParaRPr>
          </a:p>
        </p:txBody>
      </p:sp>
      <p:sp>
        <p:nvSpPr>
          <p:cNvPr id="8" name="CustomShape 1"/>
          <p:cNvSpPr/>
          <p:nvPr/>
        </p:nvSpPr>
        <p:spPr>
          <a:xfrm>
            <a:off x="293760" y="0"/>
            <a:ext cx="1431720" cy="152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" name="CustomShape 2"/>
          <p:cNvSpPr/>
          <p:nvPr/>
        </p:nvSpPr>
        <p:spPr>
          <a:xfrm>
            <a:off x="11148840" y="6814440"/>
            <a:ext cx="626040" cy="45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" name="CustomShape 3"/>
          <p:cNvSpPr/>
          <p:nvPr/>
        </p:nvSpPr>
        <p:spPr>
          <a:xfrm>
            <a:off x="325800" y="200880"/>
            <a:ext cx="43934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none" lIns="89999" tIns="44999" rIns="89999" bIns="44999"/>
          <a:lstStyle/>
          <a:p>
            <a:pPr>
              <a:lnSpc>
                <a:spcPct val="100000"/>
              </a:lnSpc>
              <a:defRPr/>
            </a:pPr>
            <a:r>
              <a:rPr lang="en-US" sz="4400" b="0" strike="noStrike" spc="-1">
                <a:solidFill>
                  <a:srgbClr val="262626"/>
                </a:solidFill>
                <a:latin typeface="나눔스퀘어 Bold"/>
                <a:ea typeface="나눔스퀘어 Bold"/>
              </a:rPr>
              <a:t>Algorithm – </a:t>
            </a:r>
            <a:r>
              <a:rPr lang="ko-KR" altLang="en-US" sz="4400" spc="-1">
                <a:solidFill>
                  <a:srgbClr val="262626"/>
                </a:solidFill>
                <a:latin typeface="나눔스퀘어 Bold"/>
                <a:ea typeface="나눔스퀘어 Bold"/>
              </a:rPr>
              <a:t>모델 생성 및 정확도 검정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1" name="Line 4"/>
          <p:cNvSpPr/>
          <p:nvPr/>
        </p:nvSpPr>
        <p:spPr>
          <a:xfrm>
            <a:off x="11999520" y="1965960"/>
            <a:ext cx="360" cy="489204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wrap="square" anchor="ctr"/>
          <a:p>
            <a:pPr algn="ctr">
              <a:defRPr/>
            </a:pPr>
            <a:endParaRPr lang="ko-KR" altLang="en-US"/>
          </a:p>
        </p:txBody>
      </p:sp>
      <p:sp>
        <p:nvSpPr>
          <p:cNvPr id="12" name="Line 5"/>
          <p:cNvSpPr/>
          <p:nvPr/>
        </p:nvSpPr>
        <p:spPr>
          <a:xfrm>
            <a:off x="11999520" y="0"/>
            <a:ext cx="360" cy="74160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wrap="square" anchor="ctr"/>
          <a:p>
            <a:pPr algn="ctr">
              <a:defRPr/>
            </a:pPr>
            <a:endParaRPr lang="ko-KR" altLang="en-US"/>
          </a:p>
        </p:txBody>
      </p:sp>
      <p:sp>
        <p:nvSpPr>
          <p:cNvPr id="13" name="CustomShape 6"/>
          <p:cNvSpPr/>
          <p:nvPr/>
        </p:nvSpPr>
        <p:spPr>
          <a:xfrm>
            <a:off x="11830320" y="943200"/>
            <a:ext cx="338040" cy="888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vert="vert" wrap="none" lIns="89999" tIns="44999" rIns="89999" bIns="44999"/>
          <a:lstStyle/>
          <a:p>
            <a:pPr>
              <a:lnSpc>
                <a:spcPct val="100000"/>
              </a:lnSpc>
              <a:defRPr/>
            </a:pPr>
            <a:r>
              <a:rPr lang="en-US" sz="1000" b="0" strike="noStrike" spc="599">
                <a:solidFill>
                  <a:srgbClr val="5a6f8d"/>
                </a:solidFill>
                <a:latin typeface="Arial"/>
                <a:ea typeface="나눔스퀘어"/>
              </a:rPr>
              <a:t>PART1</a:t>
            </a:r>
            <a:endParaRPr lang="en-US" sz="10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63018" y="1553484"/>
            <a:ext cx="3455964" cy="24922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26450" y="4287572"/>
            <a:ext cx="3455964" cy="24922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63018" y="4287572"/>
            <a:ext cx="3455964" cy="249228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126450" y="1553484"/>
            <a:ext cx="3455964" cy="2492281"/>
          </a:xfrm>
          <a:prstGeom prst="rect">
            <a:avLst/>
          </a:prstGeom>
        </p:spPr>
      </p:pic>
      <p:sp>
        <p:nvSpPr>
          <p:cNvPr id="11" name="CustomShape 1"/>
          <p:cNvSpPr/>
          <p:nvPr/>
        </p:nvSpPr>
        <p:spPr>
          <a:xfrm>
            <a:off x="293760" y="0"/>
            <a:ext cx="1431720" cy="152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2" name="CustomShape 2"/>
          <p:cNvSpPr/>
          <p:nvPr/>
        </p:nvSpPr>
        <p:spPr>
          <a:xfrm>
            <a:off x="11148840" y="6814440"/>
            <a:ext cx="626040" cy="45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3" name="CustomShape 3"/>
          <p:cNvSpPr/>
          <p:nvPr/>
        </p:nvSpPr>
        <p:spPr>
          <a:xfrm>
            <a:off x="325800" y="200880"/>
            <a:ext cx="43934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none" lIns="89999" tIns="44999" rIns="89999" bIns="44999"/>
          <a:lstStyle/>
          <a:p>
            <a:pPr>
              <a:lnSpc>
                <a:spcPct val="100000"/>
              </a:lnSpc>
              <a:defRPr/>
            </a:pPr>
            <a:r>
              <a:rPr lang="en-US" sz="4400" b="0" strike="noStrike" spc="-1">
                <a:solidFill>
                  <a:srgbClr val="262626"/>
                </a:solidFill>
                <a:latin typeface="나눔스퀘어 Bold"/>
                <a:ea typeface="나눔스퀘어 Bold"/>
              </a:rPr>
              <a:t>Algorithm – </a:t>
            </a:r>
            <a:r>
              <a:rPr lang="ko-KR" altLang="en-US" sz="4400" spc="-1">
                <a:solidFill>
                  <a:srgbClr val="262626"/>
                </a:solidFill>
                <a:latin typeface="나눔스퀘어 Bold"/>
                <a:ea typeface="나눔스퀘어 Bold"/>
              </a:rPr>
              <a:t>모델 생성 및 정확도 검정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4" name="Line 4"/>
          <p:cNvSpPr/>
          <p:nvPr/>
        </p:nvSpPr>
        <p:spPr>
          <a:xfrm>
            <a:off x="11999520" y="1965960"/>
            <a:ext cx="360" cy="489204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wrap="square" anchor="ctr"/>
          <a:p>
            <a:pPr algn="ctr">
              <a:defRPr/>
            </a:pPr>
            <a:endParaRPr lang="ko-KR" altLang="en-US"/>
          </a:p>
        </p:txBody>
      </p:sp>
      <p:sp>
        <p:nvSpPr>
          <p:cNvPr id="15" name="Line 5"/>
          <p:cNvSpPr/>
          <p:nvPr/>
        </p:nvSpPr>
        <p:spPr>
          <a:xfrm>
            <a:off x="11999520" y="0"/>
            <a:ext cx="360" cy="74160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wrap="square" anchor="ctr"/>
          <a:p>
            <a:pPr algn="ctr">
              <a:defRPr/>
            </a:pPr>
            <a:endParaRPr lang="ko-KR" altLang="en-US"/>
          </a:p>
        </p:txBody>
      </p:sp>
      <p:sp>
        <p:nvSpPr>
          <p:cNvPr id="16" name="CustomShape 6"/>
          <p:cNvSpPr/>
          <p:nvPr/>
        </p:nvSpPr>
        <p:spPr>
          <a:xfrm>
            <a:off x="11830320" y="943200"/>
            <a:ext cx="338040" cy="888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vert="vert" wrap="none" lIns="89999" tIns="44999" rIns="89999" bIns="44999"/>
          <a:lstStyle/>
          <a:p>
            <a:pPr>
              <a:lnSpc>
                <a:spcPct val="100000"/>
              </a:lnSpc>
              <a:defRPr/>
            </a:pPr>
            <a:r>
              <a:rPr lang="en-US" sz="1000" b="0" strike="noStrike" spc="599">
                <a:solidFill>
                  <a:srgbClr val="5a6f8d"/>
                </a:solidFill>
                <a:latin typeface="Arial"/>
                <a:ea typeface="나눔스퀘어"/>
              </a:rPr>
              <a:t>PART1</a:t>
            </a:r>
            <a:endParaRPr lang="en-US" sz="1000" b="0" strike="noStrike" spc="-1">
              <a:latin typeface="굴림"/>
            </a:endParaRPr>
          </a:p>
        </p:txBody>
      </p:sp>
      <p:sp>
        <p:nvSpPr>
          <p:cNvPr id="17" name=""/>
          <p:cNvSpPr txBox="1"/>
          <p:nvPr/>
        </p:nvSpPr>
        <p:spPr>
          <a:xfrm>
            <a:off x="401266" y="1046128"/>
            <a:ext cx="11176677" cy="36166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&lt;</a:t>
            </a:r>
            <a:r>
              <a:rPr lang="ko-KR" altLang="en-US"/>
              <a:t>개인별 선호도 조사 데이터를 기반으로 생성한 </a:t>
            </a:r>
            <a:r>
              <a:rPr lang="en-US" altLang="ko-KR"/>
              <a:t>ROC Curve&gt;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1951122" y="1487845"/>
            <a:ext cx="3764265" cy="2477074"/>
          </a:xfrm>
          <a:prstGeom prst="rect">
            <a:avLst/>
          </a:prstGeom>
        </p:spPr>
      </p:pic>
      <p:pic>
        <p:nvPicPr>
          <p:cNvPr id="5" name="그림 4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6507787" y="1487845"/>
            <a:ext cx="3764265" cy="24770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51122" y="4140571"/>
            <a:ext cx="3764265" cy="2714614"/>
          </a:xfrm>
          <a:prstGeom prst="rect">
            <a:avLst/>
          </a:prstGeom>
        </p:spPr>
      </p:pic>
      <p:pic>
        <p:nvPicPr>
          <p:cNvPr id="7" name="그림 6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6507787" y="4378111"/>
            <a:ext cx="3764265" cy="2477074"/>
          </a:xfrm>
          <a:prstGeom prst="rect">
            <a:avLst/>
          </a:prstGeom>
        </p:spPr>
      </p:pic>
      <p:sp>
        <p:nvSpPr>
          <p:cNvPr id="8" name="CustomShape 1"/>
          <p:cNvSpPr/>
          <p:nvPr/>
        </p:nvSpPr>
        <p:spPr>
          <a:xfrm>
            <a:off x="293760" y="0"/>
            <a:ext cx="1431720" cy="152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" name="CustomShape 2"/>
          <p:cNvSpPr/>
          <p:nvPr/>
        </p:nvSpPr>
        <p:spPr>
          <a:xfrm>
            <a:off x="11148840" y="6814440"/>
            <a:ext cx="626040" cy="45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" name="CustomShape 3"/>
          <p:cNvSpPr/>
          <p:nvPr/>
        </p:nvSpPr>
        <p:spPr>
          <a:xfrm>
            <a:off x="325800" y="200880"/>
            <a:ext cx="43934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none" lIns="89999" tIns="44999" rIns="89999" bIns="44999"/>
          <a:lstStyle/>
          <a:p>
            <a:pPr>
              <a:lnSpc>
                <a:spcPct val="100000"/>
              </a:lnSpc>
              <a:defRPr/>
            </a:pPr>
            <a:r>
              <a:rPr lang="en-US" sz="4400" b="0" strike="noStrike" spc="-1">
                <a:solidFill>
                  <a:srgbClr val="262626"/>
                </a:solidFill>
                <a:latin typeface="나눔스퀘어 Bold"/>
                <a:ea typeface="나눔스퀘어 Bold"/>
              </a:rPr>
              <a:t>Algorithm – </a:t>
            </a:r>
            <a:r>
              <a:rPr lang="ko-KR" altLang="en-US" sz="4400" spc="-1">
                <a:solidFill>
                  <a:srgbClr val="262626"/>
                </a:solidFill>
                <a:latin typeface="나눔스퀘어 Bold"/>
                <a:ea typeface="나눔스퀘어 Bold"/>
              </a:rPr>
              <a:t>모델 생성 및 정확도 검정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1" name="Line 4"/>
          <p:cNvSpPr/>
          <p:nvPr/>
        </p:nvSpPr>
        <p:spPr>
          <a:xfrm>
            <a:off x="11999520" y="1965960"/>
            <a:ext cx="360" cy="489204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wrap="square" anchor="ctr"/>
          <a:p>
            <a:pPr algn="ctr">
              <a:defRPr/>
            </a:pPr>
            <a:endParaRPr lang="ko-KR" altLang="en-US"/>
          </a:p>
        </p:txBody>
      </p:sp>
      <p:sp>
        <p:nvSpPr>
          <p:cNvPr id="12" name="Line 5"/>
          <p:cNvSpPr/>
          <p:nvPr/>
        </p:nvSpPr>
        <p:spPr>
          <a:xfrm>
            <a:off x="11999520" y="0"/>
            <a:ext cx="360" cy="74160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wrap="square" anchor="ctr"/>
          <a:p>
            <a:pPr algn="ctr">
              <a:defRPr/>
            </a:pPr>
            <a:endParaRPr lang="ko-KR" altLang="en-US"/>
          </a:p>
        </p:txBody>
      </p:sp>
      <p:sp>
        <p:nvSpPr>
          <p:cNvPr id="13" name="CustomShape 6"/>
          <p:cNvSpPr/>
          <p:nvPr/>
        </p:nvSpPr>
        <p:spPr>
          <a:xfrm>
            <a:off x="11830320" y="943200"/>
            <a:ext cx="338040" cy="888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vert="vert" wrap="none" lIns="89999" tIns="44999" rIns="89999" bIns="44999"/>
          <a:lstStyle/>
          <a:p>
            <a:pPr>
              <a:lnSpc>
                <a:spcPct val="100000"/>
              </a:lnSpc>
              <a:defRPr/>
            </a:pPr>
            <a:r>
              <a:rPr lang="en-US" sz="1000" b="0" strike="noStrike" spc="599">
                <a:solidFill>
                  <a:srgbClr val="5a6f8d"/>
                </a:solidFill>
                <a:latin typeface="Arial"/>
                <a:ea typeface="나눔스퀘어"/>
              </a:rPr>
              <a:t>PART1</a:t>
            </a:r>
            <a:endParaRPr lang="en-US" sz="1000" b="0" strike="noStrike" spc="-1">
              <a:latin typeface="굴림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401266" y="1046128"/>
            <a:ext cx="11176677" cy="3616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DejaVu Sans"/>
                <a:cs typeface="DejaVu Sans"/>
              </a:rPr>
              <a:t>&lt;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DejaVu Sans"/>
                <a:cs typeface="DejaVu Sans"/>
              </a:rPr>
              <a:t>개인별 선호도 조사 데이터를 기반으로 생성한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DejaVu Sans"/>
                <a:cs typeface="DejaVu Sans"/>
              </a:rPr>
              <a:t>ROC Curve&gt;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/>
          <p:nvPr/>
        </p:nvPicPr>
        <p:blipFill rotWithShape="1">
          <a:blip r:embed="rId2"/>
          <a:srcRect r="3460" b="6010"/>
          <a:stretch>
            <a:fillRect/>
          </a:stretch>
        </p:blipFill>
        <p:spPr>
          <a:xfrm>
            <a:off x="2177583" y="1542466"/>
            <a:ext cx="3774399" cy="2598670"/>
          </a:xfrm>
          <a:prstGeom prst="rect">
            <a:avLst/>
          </a:prstGeom>
        </p:spPr>
      </p:pic>
      <p:pic>
        <p:nvPicPr>
          <p:cNvPr id="4" name="그림 3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6498122" y="1542466"/>
            <a:ext cx="3774398" cy="2608803"/>
          </a:xfrm>
          <a:prstGeom prst="rect">
            <a:avLst/>
          </a:prstGeom>
        </p:spPr>
      </p:pic>
      <p:pic>
        <p:nvPicPr>
          <p:cNvPr id="5" name="그림 4"/>
          <p:cNvPicPr/>
          <p:nvPr/>
        </p:nvPicPr>
        <p:blipFill rotWithShape="1">
          <a:blip r:embed="rId4"/>
          <a:srcRect t="6680"/>
          <a:stretch>
            <a:fillRect/>
          </a:stretch>
        </p:blipFill>
        <p:spPr>
          <a:xfrm>
            <a:off x="2177583" y="4223750"/>
            <a:ext cx="3774398" cy="2598670"/>
          </a:xfrm>
          <a:prstGeom prst="rect">
            <a:avLst/>
          </a:prstGeom>
        </p:spPr>
      </p:pic>
      <p:pic>
        <p:nvPicPr>
          <p:cNvPr id="6" name="그림 5"/>
          <p:cNvPicPr/>
          <p:nvPr/>
        </p:nvPicPr>
        <p:blipFill rotWithShape="1">
          <a:blip r:embed="rId5"/>
          <a:srcRect t="6680"/>
          <a:stretch>
            <a:fillRect/>
          </a:stretch>
        </p:blipFill>
        <p:spPr>
          <a:xfrm>
            <a:off x="6498123" y="4198756"/>
            <a:ext cx="3774398" cy="2588538"/>
          </a:xfrm>
          <a:prstGeom prst="rect">
            <a:avLst/>
          </a:prstGeom>
        </p:spPr>
      </p:pic>
      <p:sp>
        <p:nvSpPr>
          <p:cNvPr id="7" name="CustomShape 1"/>
          <p:cNvSpPr/>
          <p:nvPr/>
        </p:nvSpPr>
        <p:spPr>
          <a:xfrm>
            <a:off x="293760" y="0"/>
            <a:ext cx="1431720" cy="152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8" name="CustomShape 2"/>
          <p:cNvSpPr/>
          <p:nvPr/>
        </p:nvSpPr>
        <p:spPr>
          <a:xfrm>
            <a:off x="11148840" y="6814440"/>
            <a:ext cx="626040" cy="45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" name="CustomShape 3"/>
          <p:cNvSpPr/>
          <p:nvPr/>
        </p:nvSpPr>
        <p:spPr>
          <a:xfrm>
            <a:off x="325800" y="200880"/>
            <a:ext cx="43934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none" lIns="89999" tIns="44999" rIns="89999" bIns="44999"/>
          <a:lstStyle/>
          <a:p>
            <a:pPr>
              <a:lnSpc>
                <a:spcPct val="100000"/>
              </a:lnSpc>
              <a:defRPr/>
            </a:pPr>
            <a:r>
              <a:rPr lang="en-US" sz="4400" b="0" strike="noStrike" spc="-1">
                <a:solidFill>
                  <a:srgbClr val="262626"/>
                </a:solidFill>
                <a:latin typeface="나눔스퀘어 Bold"/>
                <a:ea typeface="나눔스퀘어 Bold"/>
              </a:rPr>
              <a:t>Algorithm – </a:t>
            </a:r>
            <a:r>
              <a:rPr lang="ko-KR" altLang="en-US" sz="4400" spc="-1">
                <a:solidFill>
                  <a:srgbClr val="262626"/>
                </a:solidFill>
                <a:latin typeface="나눔스퀘어 Bold"/>
                <a:ea typeface="나눔스퀘어 Bold"/>
              </a:rPr>
              <a:t>모델 생성 및 정확도 검정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0" name="Line 4"/>
          <p:cNvSpPr/>
          <p:nvPr/>
        </p:nvSpPr>
        <p:spPr>
          <a:xfrm>
            <a:off x="11999520" y="1965960"/>
            <a:ext cx="360" cy="489204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wrap="square" anchor="ctr"/>
          <a:p>
            <a:pPr algn="ctr">
              <a:defRPr/>
            </a:pPr>
            <a:endParaRPr lang="ko-KR" altLang="en-US"/>
          </a:p>
        </p:txBody>
      </p:sp>
      <p:sp>
        <p:nvSpPr>
          <p:cNvPr id="11" name="Line 5"/>
          <p:cNvSpPr/>
          <p:nvPr/>
        </p:nvSpPr>
        <p:spPr>
          <a:xfrm>
            <a:off x="11999520" y="0"/>
            <a:ext cx="360" cy="74160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wrap="square" anchor="ctr"/>
          <a:p>
            <a:pPr algn="ctr">
              <a:defRPr/>
            </a:pPr>
            <a:endParaRPr lang="ko-KR" altLang="en-US"/>
          </a:p>
        </p:txBody>
      </p:sp>
      <p:sp>
        <p:nvSpPr>
          <p:cNvPr id="12" name="CustomShape 6"/>
          <p:cNvSpPr/>
          <p:nvPr/>
        </p:nvSpPr>
        <p:spPr>
          <a:xfrm>
            <a:off x="11830320" y="943200"/>
            <a:ext cx="338040" cy="888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vert="vert" wrap="none" lIns="89999" tIns="44999" rIns="89999" bIns="44999"/>
          <a:lstStyle/>
          <a:p>
            <a:pPr>
              <a:lnSpc>
                <a:spcPct val="100000"/>
              </a:lnSpc>
              <a:defRPr/>
            </a:pPr>
            <a:r>
              <a:rPr lang="en-US" sz="1000" b="0" strike="noStrike" spc="599">
                <a:solidFill>
                  <a:srgbClr val="5a6f8d"/>
                </a:solidFill>
                <a:latin typeface="Arial"/>
                <a:ea typeface="나눔스퀘어"/>
              </a:rPr>
              <a:t>PART1</a:t>
            </a:r>
            <a:endParaRPr lang="en-US" sz="1000" b="0" strike="noStrike" spc="-1">
              <a:latin typeface="굴림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01266" y="1046128"/>
            <a:ext cx="11176677" cy="3616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DejaVu Sans"/>
                <a:cs typeface="DejaVu Sans"/>
              </a:rPr>
              <a:t>&lt;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DejaVu Sans"/>
                <a:cs typeface="DejaVu Sans"/>
              </a:rPr>
              <a:t>개인별 선호도 조사 데이터를 기반으로 생성한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DejaVu Sans"/>
                <a:cs typeface="DejaVu Sans"/>
              </a:rPr>
              <a:t>ROC Curve&gt;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2120" y="1124981"/>
            <a:ext cx="11806680" cy="4264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>
                <a:latin typeface="나눔스퀘어bold"/>
              </a:rPr>
              <a:t>- 고객들의 개인별 취향을 반영하는 변수를 이용해서 </a:t>
            </a:r>
            <a:r>
              <a:rPr lang="ko-KR" altLang="en-US" b="1">
                <a:solidFill>
                  <a:schemeClr val="accent2"/>
                </a:solidFill>
                <a:latin typeface="나눔스퀘어bold"/>
              </a:rPr>
              <a:t>맞춤형 모델</a:t>
            </a:r>
            <a:r>
              <a:rPr lang="ko-KR" altLang="en-US">
                <a:latin typeface="나눔스퀘어bold"/>
              </a:rPr>
              <a:t>을 생성</a:t>
            </a:r>
            <a:endParaRPr lang="ko-KR" altLang="en-US">
              <a:latin typeface="나눔스퀘어bold"/>
            </a:endParaRPr>
          </a:p>
          <a:p>
            <a:pPr>
              <a:defRPr lang="ko-KR" altLang="en-US"/>
            </a:pPr>
            <a:endParaRPr lang="ko-KR" altLang="en-US">
              <a:latin typeface="나눔스퀘어bold"/>
            </a:endParaRPr>
          </a:p>
          <a:p>
            <a:pPr>
              <a:defRPr lang="ko-KR" altLang="en-US"/>
            </a:pPr>
            <a:r>
              <a:rPr lang="ko-KR" altLang="en-US">
                <a:latin typeface="나눔스퀘어bold"/>
              </a:rPr>
              <a:t>- 모델을 통해 고객이 아직 만나보지 못한 제품들을 대상으로 선호 여부를 예측</a:t>
            </a:r>
            <a:endParaRPr lang="ko-KR" altLang="en-US">
              <a:latin typeface="나눔스퀘어bold"/>
            </a:endParaRPr>
          </a:p>
          <a:p>
            <a:pPr>
              <a:defRPr lang="ko-KR" altLang="en-US"/>
            </a:pPr>
            <a:endParaRPr lang="ko-KR" altLang="en-US">
              <a:latin typeface="나눔스퀘어bold"/>
            </a:endParaRPr>
          </a:p>
          <a:p>
            <a:pPr>
              <a:defRPr lang="ko-KR" altLang="en-US"/>
            </a:pPr>
            <a:r>
              <a:rPr lang="ko-KR" altLang="en-US">
                <a:latin typeface="나눔스퀘어bold"/>
              </a:rPr>
              <a:t>- 선호될 것이라고 예측되는 옷을 스와이프 대상으로 선정하여 과정을 반복하고 </a:t>
            </a:r>
            <a:r>
              <a:rPr lang="ko-KR" altLang="en-US" b="1">
                <a:solidFill>
                  <a:schemeClr val="accent2"/>
                </a:solidFill>
                <a:latin typeface="나눔스퀘어bold"/>
              </a:rPr>
              <a:t>모델의 정확도를 상승</a:t>
            </a:r>
            <a:r>
              <a:rPr lang="ko-KR" altLang="en-US">
                <a:latin typeface="나눔스퀘어bold"/>
              </a:rPr>
              <a:t>시킴</a:t>
            </a:r>
            <a:endParaRPr lang="ko-KR" altLang="en-US">
              <a:latin typeface="나눔스퀘어bold"/>
            </a:endParaRPr>
          </a:p>
          <a:p>
            <a:pPr>
              <a:defRPr lang="ko-KR" altLang="en-US"/>
            </a:pPr>
            <a:endParaRPr lang="ko-KR" altLang="en-US">
              <a:latin typeface="나눔스퀘어bold"/>
            </a:endParaRPr>
          </a:p>
          <a:p>
            <a:pPr algn="ctr">
              <a:defRPr lang="ko-KR" altLang="en-US"/>
            </a:pPr>
            <a:r>
              <a:rPr lang="ko-KR" altLang="en-US" sz="2000" b="1">
                <a:latin typeface="나눔스퀘어bold"/>
              </a:rPr>
              <a:t>한계</a:t>
            </a:r>
            <a:endParaRPr lang="ko-KR" altLang="en-US" sz="2000" b="1">
              <a:latin typeface="나눔스퀘어bold"/>
            </a:endParaRPr>
          </a:p>
          <a:p>
            <a:pPr>
              <a:defRPr lang="ko-KR" altLang="en-US"/>
            </a:pPr>
            <a:endParaRPr lang="ko-KR" altLang="en-US">
              <a:latin typeface="나눔스퀘어bold"/>
            </a:endParaRPr>
          </a:p>
          <a:p>
            <a:pPr>
              <a:defRPr lang="ko-KR" altLang="en-US"/>
            </a:pPr>
            <a:r>
              <a:rPr lang="ko-KR" altLang="en-US">
                <a:latin typeface="나눔스퀘어bold"/>
              </a:rPr>
              <a:t>- 선호하는 옷만을 스와이프 탭에 올리면 고객의 변화하는 취향을 반영할 수 없고, </a:t>
            </a:r>
            <a:endParaRPr lang="ko-KR" altLang="en-US">
              <a:latin typeface="나눔스퀘어bold"/>
            </a:endParaRPr>
          </a:p>
          <a:p>
            <a:pPr>
              <a:defRPr lang="ko-KR" altLang="en-US"/>
            </a:pPr>
            <a:r>
              <a:rPr lang="ko-KR" altLang="en-US">
                <a:latin typeface="나눔스퀘어bold"/>
              </a:rPr>
              <a:t>  스와이프 자체의 재미가 떨어질 가능성이 있음</a:t>
            </a:r>
            <a:endParaRPr lang="ko-KR" altLang="en-US">
              <a:latin typeface="나눔스퀘어bold"/>
            </a:endParaRPr>
          </a:p>
          <a:p>
            <a:pPr>
              <a:defRPr lang="ko-KR" altLang="en-US"/>
            </a:pPr>
            <a:endParaRPr lang="ko-KR" altLang="en-US">
              <a:latin typeface="나눔스퀘어bold"/>
            </a:endParaRPr>
          </a:p>
          <a:p>
            <a:pPr algn="ctr">
              <a:defRPr lang="ko-KR" altLang="en-US"/>
            </a:pPr>
            <a:r>
              <a:rPr lang="ko-KR" altLang="en-US" sz="2000" b="1">
                <a:latin typeface="나눔스퀘어bold"/>
              </a:rPr>
              <a:t>해결</a:t>
            </a:r>
            <a:r>
              <a:rPr lang="ko-KR" altLang="en-US" b="1">
                <a:latin typeface="나눔스퀘어bold"/>
              </a:rPr>
              <a:t> </a:t>
            </a:r>
            <a:endParaRPr lang="ko-KR" altLang="en-US" b="1">
              <a:latin typeface="나눔스퀘어bold"/>
            </a:endParaRPr>
          </a:p>
          <a:p>
            <a:pPr>
              <a:defRPr lang="ko-KR" altLang="en-US"/>
            </a:pPr>
            <a:endParaRPr lang="ko-KR" altLang="en-US">
              <a:latin typeface="나눔스퀘어bold"/>
            </a:endParaRPr>
          </a:p>
          <a:p>
            <a:pPr>
              <a:defRPr lang="ko-KR" altLang="en-US"/>
            </a:pPr>
            <a:r>
              <a:rPr lang="ko-KR" altLang="en-US">
                <a:latin typeface="나눔스퀘어bold"/>
              </a:rPr>
              <a:t>- 스와이프 탭에 </a:t>
            </a:r>
            <a:r>
              <a:rPr lang="ko-KR" altLang="en-US" b="1">
                <a:solidFill>
                  <a:schemeClr val="accent2"/>
                </a:solidFill>
                <a:latin typeface="나눔스퀘어bold"/>
              </a:rPr>
              <a:t>일정 비율로 선호 예측 여부와 무관한 제품</a:t>
            </a:r>
            <a:r>
              <a:rPr lang="ko-KR" altLang="en-US">
                <a:latin typeface="나눔스퀘어bold"/>
              </a:rPr>
              <a:t>을 올리면 고객의 </a:t>
            </a:r>
            <a:r>
              <a:rPr lang="ko-KR" altLang="en-US" b="1">
                <a:solidFill>
                  <a:schemeClr val="accent2"/>
                </a:solidFill>
                <a:latin typeface="나눔스퀘어bold"/>
              </a:rPr>
              <a:t>변화하는 취향을 반영</a:t>
            </a:r>
            <a:r>
              <a:rPr lang="ko-KR" altLang="en-US">
                <a:latin typeface="나눔스퀘어bold"/>
              </a:rPr>
              <a:t>하고 </a:t>
            </a:r>
            <a:endParaRPr lang="ko-KR" altLang="en-US">
              <a:latin typeface="나눔스퀘어bold"/>
            </a:endParaRPr>
          </a:p>
          <a:p>
            <a:pPr>
              <a:defRPr lang="ko-KR" altLang="en-US"/>
            </a:pPr>
            <a:r>
              <a:rPr lang="ko-KR" altLang="en-US">
                <a:latin typeface="나눔스퀘어bold"/>
              </a:rPr>
              <a:t>  스와이프 기능의 오락적 재미까지 성취</a:t>
            </a:r>
            <a:endParaRPr lang="ko-KR" altLang="en-US">
              <a:latin typeface="나눔스퀘어bold"/>
            </a:endParaRPr>
          </a:p>
        </p:txBody>
      </p:sp>
      <p:sp>
        <p:nvSpPr>
          <p:cNvPr id="5" name="CustomShape 1"/>
          <p:cNvSpPr/>
          <p:nvPr/>
        </p:nvSpPr>
        <p:spPr>
          <a:xfrm>
            <a:off x="293760" y="0"/>
            <a:ext cx="1431720" cy="152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6" name="CustomShape 2"/>
          <p:cNvSpPr/>
          <p:nvPr/>
        </p:nvSpPr>
        <p:spPr>
          <a:xfrm>
            <a:off x="11148840" y="6814440"/>
            <a:ext cx="626040" cy="45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7" name="CustomShape 3"/>
          <p:cNvSpPr/>
          <p:nvPr/>
        </p:nvSpPr>
        <p:spPr>
          <a:xfrm>
            <a:off x="325800" y="200880"/>
            <a:ext cx="43934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none" lIns="89999" tIns="44999" rIns="89999" bIns="44999"/>
          <a:lstStyle/>
          <a:p>
            <a:pPr>
              <a:lnSpc>
                <a:spcPct val="100000"/>
              </a:lnSpc>
              <a:defRPr/>
            </a:pPr>
            <a:r>
              <a:rPr lang="en-US" sz="4400" b="0" strike="noStrike" spc="-1">
                <a:solidFill>
                  <a:srgbClr val="262626"/>
                </a:solidFill>
                <a:latin typeface="나눔스퀘어 Bold"/>
                <a:ea typeface="나눔스퀘어 Bold"/>
              </a:rPr>
              <a:t>Algorithm – </a:t>
            </a:r>
            <a:r>
              <a:rPr lang="ko-KR" altLang="en-US" sz="4400" spc="-1">
                <a:solidFill>
                  <a:srgbClr val="262626"/>
                </a:solidFill>
                <a:latin typeface="나눔스퀘어 Bold"/>
                <a:ea typeface="나눔스퀘어 Bold"/>
              </a:rPr>
              <a:t>모델 평가 및 개선점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8" name="Line 4"/>
          <p:cNvSpPr/>
          <p:nvPr/>
        </p:nvSpPr>
        <p:spPr>
          <a:xfrm>
            <a:off x="11999520" y="1965960"/>
            <a:ext cx="360" cy="489204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wrap="square" anchor="ctr"/>
          <a:p>
            <a:pPr algn="ctr">
              <a:defRPr/>
            </a:pPr>
            <a:endParaRPr lang="ko-KR" altLang="en-US"/>
          </a:p>
        </p:txBody>
      </p:sp>
      <p:sp>
        <p:nvSpPr>
          <p:cNvPr id="9" name="Line 5"/>
          <p:cNvSpPr/>
          <p:nvPr/>
        </p:nvSpPr>
        <p:spPr>
          <a:xfrm>
            <a:off x="11999520" y="0"/>
            <a:ext cx="360" cy="74160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wrap="square" anchor="ctr"/>
          <a:p>
            <a:pPr algn="ctr">
              <a:defRPr/>
            </a:pPr>
            <a:endParaRPr lang="ko-KR" altLang="en-US"/>
          </a:p>
        </p:txBody>
      </p:sp>
      <p:sp>
        <p:nvSpPr>
          <p:cNvPr id="10" name="CustomShape 6"/>
          <p:cNvSpPr/>
          <p:nvPr/>
        </p:nvSpPr>
        <p:spPr>
          <a:xfrm>
            <a:off x="11830320" y="943200"/>
            <a:ext cx="338040" cy="888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vert="vert" wrap="none" lIns="89999" tIns="44999" rIns="89999" bIns="44999"/>
          <a:lstStyle/>
          <a:p>
            <a:pPr>
              <a:lnSpc>
                <a:spcPct val="100000"/>
              </a:lnSpc>
              <a:defRPr/>
            </a:pPr>
            <a:r>
              <a:rPr lang="en-US" sz="1000" b="0" strike="noStrike" spc="599">
                <a:solidFill>
                  <a:srgbClr val="5a6f8d"/>
                </a:solidFill>
                <a:latin typeface="Arial"/>
                <a:ea typeface="나눔스퀘어"/>
              </a:rPr>
              <a:t>PART1</a:t>
            </a:r>
            <a:endParaRPr lang="en-US" sz="10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41972" y="2573637"/>
            <a:ext cx="11308056" cy="2110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900">
                <a:latin typeface="나눔스퀘어bold"/>
              </a:rPr>
              <a:t>- 모델의 반복 학습을 통해 현재 설정한 약 70개의 </a:t>
            </a:r>
            <a:r>
              <a:rPr lang="ko-KR" altLang="en-US" sz="1900" b="1">
                <a:solidFill>
                  <a:schemeClr val="accent2"/>
                </a:solidFill>
                <a:latin typeface="나눔스퀘어bold"/>
              </a:rPr>
              <a:t>변수를 추가 및 제거</a:t>
            </a:r>
            <a:r>
              <a:rPr lang="ko-KR" altLang="en-US" sz="1900">
                <a:latin typeface="나눔스퀘어bold"/>
              </a:rPr>
              <a:t>하여 계속해서 수정하고, </a:t>
            </a:r>
            <a:endParaRPr lang="ko-KR" altLang="en-US" sz="1900">
              <a:latin typeface="나눔스퀘어bold"/>
            </a:endParaRPr>
          </a:p>
          <a:p>
            <a:pPr>
              <a:defRPr lang="ko-KR" altLang="en-US"/>
            </a:pPr>
            <a:r>
              <a:rPr lang="ko-KR" altLang="en-US" sz="1900">
                <a:latin typeface="나눔스퀘어bold"/>
              </a:rPr>
              <a:t>  서비스 구현을 위해 고객의 제품 구입과 직결되는 </a:t>
            </a:r>
            <a:r>
              <a:rPr lang="ko-KR" altLang="en-US" sz="1900" b="1">
                <a:solidFill>
                  <a:schemeClr val="accent2"/>
                </a:solidFill>
                <a:latin typeface="나눔스퀘어bold"/>
              </a:rPr>
              <a:t>최적의 변수를 설정할 수 있도록 개선</a:t>
            </a:r>
            <a:r>
              <a:rPr lang="ko-KR" altLang="en-US" sz="1900">
                <a:latin typeface="나눔스퀘어bold"/>
              </a:rPr>
              <a:t>할 예정</a:t>
            </a:r>
            <a:endParaRPr lang="ko-KR" altLang="en-US" sz="1900">
              <a:latin typeface="나눔스퀘어bold"/>
            </a:endParaRPr>
          </a:p>
          <a:p>
            <a:pPr>
              <a:defRPr lang="ko-KR" altLang="en-US"/>
            </a:pPr>
            <a:endParaRPr lang="ko-KR" altLang="en-US" sz="1900">
              <a:latin typeface="나눔스퀘어bold"/>
            </a:endParaRPr>
          </a:p>
          <a:p>
            <a:pPr>
              <a:defRPr lang="ko-KR" altLang="en-US"/>
            </a:pPr>
            <a:endParaRPr lang="en-US" altLang="ko-KR" sz="1900">
              <a:latin typeface="나눔스퀘어bold"/>
            </a:endParaRPr>
          </a:p>
          <a:p>
            <a:pPr>
              <a:defRPr lang="ko-KR" altLang="en-US"/>
            </a:pPr>
            <a:r>
              <a:rPr lang="en-US" altLang="ko-KR" sz="1900">
                <a:latin typeface="나눔스퀘어bold"/>
              </a:rPr>
              <a:t>-</a:t>
            </a:r>
            <a:r>
              <a:rPr lang="ko-KR" altLang="en-US" sz="1900">
                <a:latin typeface="나눔스퀘어bold"/>
              </a:rPr>
              <a:t>사용자 데이터가 축적되면 설문조사를 통해 수집된 체형</a:t>
            </a:r>
            <a:r>
              <a:rPr lang="en-US" altLang="ko-KR" sz="1900">
                <a:latin typeface="나눔스퀘어bold"/>
              </a:rPr>
              <a:t>,</a:t>
            </a:r>
            <a:r>
              <a:rPr lang="ko-KR" altLang="en-US" sz="1900">
                <a:latin typeface="나눔스퀘어bold"/>
              </a:rPr>
              <a:t>취향 정보를 기반으로 </a:t>
            </a:r>
            <a:r>
              <a:rPr lang="en-US" altLang="ko-KR" sz="1900">
                <a:latin typeface="나눔스퀘어bold"/>
              </a:rPr>
              <a:t>Clustering</a:t>
            </a:r>
            <a:r>
              <a:rPr lang="ko-KR" altLang="en-US" sz="1900">
                <a:latin typeface="나눔스퀘어bold"/>
              </a:rPr>
              <a:t>을 통한 사용자 </a:t>
            </a:r>
            <a:r>
              <a:rPr lang="ko-KR" altLang="en-US" sz="1900" b="1">
                <a:solidFill>
                  <a:schemeClr val="accent2"/>
                </a:solidFill>
                <a:latin typeface="나눔스퀘어bold"/>
              </a:rPr>
              <a:t>군집을 생성하여 의류를 추천</a:t>
            </a:r>
            <a:r>
              <a:rPr lang="ko-KR" altLang="en-US" sz="1900">
                <a:latin typeface="나눔스퀘어bold"/>
              </a:rPr>
              <a:t>하거나</a:t>
            </a:r>
            <a:r>
              <a:rPr lang="en-US" altLang="ko-KR" sz="1900">
                <a:latin typeface="나눔스퀘어bold"/>
              </a:rPr>
              <a:t>,</a:t>
            </a:r>
            <a:r>
              <a:rPr lang="ko-KR" altLang="en-US" sz="1900">
                <a:latin typeface="나눔스퀘어bold"/>
              </a:rPr>
              <a:t> </a:t>
            </a:r>
            <a:r>
              <a:rPr lang="ko-KR" altLang="en-US" sz="1900" b="1">
                <a:solidFill>
                  <a:schemeClr val="accent2"/>
                </a:solidFill>
                <a:latin typeface="나눔스퀘어bold"/>
              </a:rPr>
              <a:t>협업 필터링을 이용한 의류 추천 알고리즘을 병행</a:t>
            </a:r>
            <a:r>
              <a:rPr lang="ko-KR" altLang="en-US" sz="1900">
                <a:latin typeface="나눔스퀘어bold"/>
              </a:rPr>
              <a:t>하여 추천 정확도를 높여 나갈 생각임</a:t>
            </a:r>
            <a:r>
              <a:rPr lang="en-US" altLang="ko-KR" sz="1900">
                <a:latin typeface="나눔스퀘어bold"/>
              </a:rPr>
              <a:t>.</a:t>
            </a:r>
            <a:r>
              <a:rPr lang="ko-KR" altLang="en-US" sz="1900">
                <a:latin typeface="나눔스퀘어bold"/>
              </a:rPr>
              <a:t> </a:t>
            </a:r>
            <a:endParaRPr lang="ko-KR" altLang="en-US" sz="1900">
              <a:latin typeface="나눔스퀘어bold"/>
            </a:endParaRPr>
          </a:p>
        </p:txBody>
      </p:sp>
      <p:sp>
        <p:nvSpPr>
          <p:cNvPr id="4" name="CustomShape 1"/>
          <p:cNvSpPr/>
          <p:nvPr/>
        </p:nvSpPr>
        <p:spPr>
          <a:xfrm>
            <a:off x="293760" y="0"/>
            <a:ext cx="1431720" cy="152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5" name="CustomShape 2"/>
          <p:cNvSpPr/>
          <p:nvPr/>
        </p:nvSpPr>
        <p:spPr>
          <a:xfrm>
            <a:off x="11148840" y="6814440"/>
            <a:ext cx="626040" cy="45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8" name="CustomShape 3"/>
          <p:cNvSpPr/>
          <p:nvPr/>
        </p:nvSpPr>
        <p:spPr>
          <a:xfrm>
            <a:off x="325800" y="200880"/>
            <a:ext cx="43934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none" lIns="89999" tIns="44999" rIns="89999" bIns="44999"/>
          <a:lstStyle/>
          <a:p>
            <a:pPr>
              <a:lnSpc>
                <a:spcPct val="100000"/>
              </a:lnSpc>
              <a:defRPr/>
            </a:pPr>
            <a:r>
              <a:rPr lang="en-US" sz="4400" b="0" strike="noStrike" spc="-1">
                <a:solidFill>
                  <a:srgbClr val="262626"/>
                </a:solidFill>
                <a:latin typeface="나눔스퀘어 Bold"/>
                <a:ea typeface="나눔스퀘어 Bold"/>
              </a:rPr>
              <a:t>Algorithm – </a:t>
            </a:r>
            <a:r>
              <a:rPr lang="ko-KR" altLang="en-US" sz="4400" spc="-1">
                <a:solidFill>
                  <a:srgbClr val="262626"/>
                </a:solidFill>
                <a:latin typeface="나눔스퀘어 Bold"/>
                <a:ea typeface="나눔스퀘어 Bold"/>
              </a:rPr>
              <a:t>모델 평가 및 개선점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9" name="Line 4"/>
          <p:cNvSpPr/>
          <p:nvPr/>
        </p:nvSpPr>
        <p:spPr>
          <a:xfrm>
            <a:off x="11999520" y="1965960"/>
            <a:ext cx="360" cy="489204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wrap="square" anchor="ctr"/>
          <a:p>
            <a:pPr algn="ctr">
              <a:defRPr/>
            </a:pPr>
            <a:endParaRPr lang="ko-KR" altLang="en-US"/>
          </a:p>
        </p:txBody>
      </p:sp>
      <p:sp>
        <p:nvSpPr>
          <p:cNvPr id="10" name="Line 5"/>
          <p:cNvSpPr/>
          <p:nvPr/>
        </p:nvSpPr>
        <p:spPr>
          <a:xfrm>
            <a:off x="11999520" y="0"/>
            <a:ext cx="360" cy="74160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wrap="square" anchor="ctr"/>
          <a:p>
            <a:pPr algn="ctr">
              <a:defRPr/>
            </a:pPr>
            <a:endParaRPr lang="ko-KR" altLang="en-US"/>
          </a:p>
        </p:txBody>
      </p:sp>
      <p:sp>
        <p:nvSpPr>
          <p:cNvPr id="11" name="CustomShape 6"/>
          <p:cNvSpPr/>
          <p:nvPr/>
        </p:nvSpPr>
        <p:spPr>
          <a:xfrm>
            <a:off x="11830320" y="943200"/>
            <a:ext cx="338040" cy="888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vert="vert" wrap="none" lIns="89999" tIns="44999" rIns="89999" bIns="44999"/>
          <a:lstStyle/>
          <a:p>
            <a:pPr>
              <a:lnSpc>
                <a:spcPct val="100000"/>
              </a:lnSpc>
              <a:defRPr/>
            </a:pPr>
            <a:r>
              <a:rPr lang="en-US" sz="1000" b="0" strike="noStrike" spc="599">
                <a:solidFill>
                  <a:srgbClr val="5a6f8d"/>
                </a:solidFill>
                <a:latin typeface="Arial"/>
                <a:ea typeface="나눔스퀘어"/>
              </a:rPr>
              <a:t>PART1</a:t>
            </a:r>
            <a:endParaRPr lang="en-US" sz="10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293760" y="0"/>
            <a:ext cx="1431720" cy="152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CustomShape 2"/>
          <p:cNvSpPr/>
          <p:nvPr/>
        </p:nvSpPr>
        <p:spPr>
          <a:xfrm>
            <a:off x="11148840" y="6814440"/>
            <a:ext cx="626040" cy="45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3"/>
          <p:cNvSpPr/>
          <p:nvPr/>
        </p:nvSpPr>
        <p:spPr>
          <a:xfrm>
            <a:off x="325800" y="200880"/>
            <a:ext cx="43934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spc="-1" dirty="0">
                <a:latin typeface="나눔스퀘어bold"/>
              </a:rPr>
              <a:t>Stylist</a:t>
            </a:r>
            <a:endParaRPr lang="en-US" sz="4400" b="0" strike="noStrike" spc="-1" dirty="0">
              <a:latin typeface="나눔스퀘어bold"/>
            </a:endParaRPr>
          </a:p>
        </p:txBody>
      </p:sp>
      <p:sp>
        <p:nvSpPr>
          <p:cNvPr id="103" name="Line 4"/>
          <p:cNvSpPr/>
          <p:nvPr/>
        </p:nvSpPr>
        <p:spPr>
          <a:xfrm>
            <a:off x="11999520" y="1965960"/>
            <a:ext cx="360" cy="489204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Line 5"/>
          <p:cNvSpPr/>
          <p:nvPr/>
        </p:nvSpPr>
        <p:spPr>
          <a:xfrm>
            <a:off x="11999520" y="0"/>
            <a:ext cx="360" cy="74160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6"/>
          <p:cNvSpPr/>
          <p:nvPr/>
        </p:nvSpPr>
        <p:spPr>
          <a:xfrm>
            <a:off x="11830320" y="943200"/>
            <a:ext cx="338040" cy="888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vert"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599">
                <a:solidFill>
                  <a:srgbClr val="5A6F8D"/>
                </a:solidFill>
                <a:latin typeface="Arial"/>
                <a:ea typeface="나눔스퀘어"/>
              </a:rPr>
              <a:t>PART1</a:t>
            </a:r>
            <a:endParaRPr lang="en-US" sz="1000" b="0" strike="noStrike" spc="-1">
              <a:latin typeface="굴림"/>
            </a:endParaRPr>
          </a:p>
        </p:txBody>
      </p:sp>
      <p:pic>
        <p:nvPicPr>
          <p:cNvPr id="1030" name="Picture 6" descr="designer iconì ëí ì´ë¯¸ì§ ê²ìê²°ê³¼">
            <a:extLst>
              <a:ext uri="{FF2B5EF4-FFF2-40B4-BE49-F238E27FC236}">
                <a16:creationId xmlns:a16="http://schemas.microsoft.com/office/drawing/2014/main" id="{FFEA3634-3973-45B4-B5D1-0911A7D34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888" y="2617350"/>
            <a:ext cx="2482224" cy="248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stomShape 20">
            <a:extLst>
              <a:ext uri="{FF2B5EF4-FFF2-40B4-BE49-F238E27FC236}">
                <a16:creationId xmlns:a16="http://schemas.microsoft.com/office/drawing/2014/main" id="{32249CFC-EFAE-4D47-8C46-F8CBC1AB9CEC}"/>
              </a:ext>
            </a:extLst>
          </p:cNvPr>
          <p:cNvSpPr/>
          <p:nvPr/>
        </p:nvSpPr>
        <p:spPr>
          <a:xfrm>
            <a:off x="1478892" y="1758936"/>
            <a:ext cx="62136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ko-KR" altLang="en-US" sz="2400" b="1" spc="-1" dirty="0">
                <a:solidFill>
                  <a:srgbClr val="000000"/>
                </a:solidFill>
                <a:latin typeface="나눔스퀘어bold"/>
              </a:rPr>
              <a:t>알고리즘 추천리스트</a:t>
            </a:r>
            <a:endParaRPr lang="en-US" sz="2000" b="0" strike="noStrike" spc="-1" dirty="0">
              <a:latin typeface="나눔스퀘어bold"/>
            </a:endParaRPr>
          </a:p>
        </p:txBody>
      </p:sp>
      <p:sp>
        <p:nvSpPr>
          <p:cNvPr id="15" name="CustomShape 20">
            <a:extLst>
              <a:ext uri="{FF2B5EF4-FFF2-40B4-BE49-F238E27FC236}">
                <a16:creationId xmlns:a16="http://schemas.microsoft.com/office/drawing/2014/main" id="{5832EFD1-DB5B-429B-B6DB-C0200E654B44}"/>
              </a:ext>
            </a:extLst>
          </p:cNvPr>
          <p:cNvSpPr/>
          <p:nvPr/>
        </p:nvSpPr>
        <p:spPr>
          <a:xfrm>
            <a:off x="1513917" y="2773763"/>
            <a:ext cx="62136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ko-KR" altLang="en-US" sz="2400" b="1" strike="noStrike" spc="-1" dirty="0">
                <a:latin typeface="나눔스퀘어bold"/>
              </a:rPr>
              <a:t>고객의 </a:t>
            </a:r>
            <a:r>
              <a:rPr lang="ko-KR" altLang="en-US" sz="2400" b="1" spc="-1" dirty="0">
                <a:latin typeface="나눔스퀘어bold"/>
              </a:rPr>
              <a:t>스타일 프로필</a:t>
            </a:r>
            <a:endParaRPr lang="en-US" altLang="ko-KR" sz="2400" b="1" spc="-1" dirty="0">
              <a:latin typeface="나눔스퀘어bold"/>
            </a:endParaRPr>
          </a:p>
          <a:p>
            <a:pPr algn="ctr">
              <a:lnSpc>
                <a:spcPct val="100000"/>
              </a:lnSpc>
            </a:pPr>
            <a:r>
              <a:rPr lang="ko-KR" altLang="en-US" sz="2400" b="1" spc="-1" dirty="0">
                <a:latin typeface="나눔스퀘어bold"/>
              </a:rPr>
              <a:t>및 </a:t>
            </a:r>
            <a:endParaRPr lang="en-US" altLang="ko-KR" sz="2400" b="1" spc="-1" dirty="0">
              <a:latin typeface="나눔스퀘어bold"/>
            </a:endParaRPr>
          </a:p>
          <a:p>
            <a:pPr algn="ctr">
              <a:lnSpc>
                <a:spcPct val="100000"/>
              </a:lnSpc>
            </a:pPr>
            <a:r>
              <a:rPr lang="ko-KR" altLang="en-US" sz="2400" b="1" spc="-1" dirty="0">
                <a:latin typeface="나눔스퀘어bold"/>
              </a:rPr>
              <a:t>요청사항 </a:t>
            </a:r>
            <a:endParaRPr lang="en-US" altLang="ko-KR" sz="2400" b="1" spc="-1" dirty="0">
              <a:latin typeface="나눔스퀘어bold"/>
            </a:endParaRPr>
          </a:p>
        </p:txBody>
      </p:sp>
      <p:sp>
        <p:nvSpPr>
          <p:cNvPr id="16" name="CustomShape 20">
            <a:extLst>
              <a:ext uri="{FF2B5EF4-FFF2-40B4-BE49-F238E27FC236}">
                <a16:creationId xmlns:a16="http://schemas.microsoft.com/office/drawing/2014/main" id="{D0AD2D30-CD1F-4A0D-8604-A12EF02B8CB4}"/>
              </a:ext>
            </a:extLst>
          </p:cNvPr>
          <p:cNvSpPr/>
          <p:nvPr/>
        </p:nvSpPr>
        <p:spPr>
          <a:xfrm>
            <a:off x="1414800" y="4309549"/>
            <a:ext cx="62136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ko-KR" altLang="en-US" sz="2400" b="1" strike="noStrike" spc="-1" dirty="0">
                <a:latin typeface="나눔스퀘어bold"/>
              </a:rPr>
              <a:t>의류 데이터베이스</a:t>
            </a:r>
            <a:endParaRPr lang="en-US" altLang="ko-KR" sz="2400" b="1" spc="-1" dirty="0">
              <a:latin typeface="나눔스퀘어bold"/>
            </a:endParaRPr>
          </a:p>
        </p:txBody>
      </p:sp>
      <p:sp>
        <p:nvSpPr>
          <p:cNvPr id="17" name="CustomShape 20">
            <a:extLst>
              <a:ext uri="{FF2B5EF4-FFF2-40B4-BE49-F238E27FC236}">
                <a16:creationId xmlns:a16="http://schemas.microsoft.com/office/drawing/2014/main" id="{D2ADAAA1-F0F4-4A18-ABF9-08691282AB69}"/>
              </a:ext>
            </a:extLst>
          </p:cNvPr>
          <p:cNvSpPr/>
          <p:nvPr/>
        </p:nvSpPr>
        <p:spPr>
          <a:xfrm>
            <a:off x="1478892" y="5407486"/>
            <a:ext cx="62136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ko-KR" altLang="en-US" sz="2400" b="1" strike="noStrike" spc="-1" dirty="0">
                <a:latin typeface="나눔스퀘어bold"/>
              </a:rPr>
              <a:t>과거 구매이력</a:t>
            </a:r>
            <a:endParaRPr lang="en-US" altLang="ko-KR" sz="2400" b="1" spc="-1" dirty="0">
              <a:latin typeface="나눔스퀘어bold"/>
            </a:endParaRP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0D4D4356-3D2D-4EE9-BF05-A76192401E23}"/>
              </a:ext>
            </a:extLst>
          </p:cNvPr>
          <p:cNvSpPr/>
          <p:nvPr/>
        </p:nvSpPr>
        <p:spPr>
          <a:xfrm rot="18415637">
            <a:off x="3847655" y="2215852"/>
            <a:ext cx="541290" cy="729206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43E793B8-8C74-48FF-92DE-023C6454895C}"/>
              </a:ext>
            </a:extLst>
          </p:cNvPr>
          <p:cNvSpPr/>
          <p:nvPr/>
        </p:nvSpPr>
        <p:spPr>
          <a:xfrm rot="16462136">
            <a:off x="3741769" y="3230680"/>
            <a:ext cx="541290" cy="729206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F1C872E9-9627-46B7-BB76-65CB759EA814}"/>
              </a:ext>
            </a:extLst>
          </p:cNvPr>
          <p:cNvSpPr/>
          <p:nvPr/>
        </p:nvSpPr>
        <p:spPr>
          <a:xfrm rot="15434097">
            <a:off x="3741768" y="4179264"/>
            <a:ext cx="541290" cy="729206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3D4C6629-D5CD-4AC6-8BC0-FDF2474B19ED}"/>
              </a:ext>
            </a:extLst>
          </p:cNvPr>
          <p:cNvSpPr/>
          <p:nvPr/>
        </p:nvSpPr>
        <p:spPr>
          <a:xfrm rot="14637010">
            <a:off x="3886331" y="5173845"/>
            <a:ext cx="541290" cy="729206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8346E860-DECF-4F31-B419-14297375DE21}"/>
              </a:ext>
            </a:extLst>
          </p:cNvPr>
          <p:cNvSpPr/>
          <p:nvPr/>
        </p:nvSpPr>
        <p:spPr>
          <a:xfrm rot="16200000">
            <a:off x="7847872" y="3528314"/>
            <a:ext cx="541290" cy="729206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텍스트 개체 틀 3">
            <a:extLst>
              <a:ext uri="{FF2B5EF4-FFF2-40B4-BE49-F238E27FC236}">
                <a16:creationId xmlns:a16="http://schemas.microsoft.com/office/drawing/2014/main" id="{4DAAE2E3-D757-4E8E-B61B-702C5D9BD229}"/>
              </a:ext>
            </a:extLst>
          </p:cNvPr>
          <p:cNvSpPr txBox="1">
            <a:spLocks/>
          </p:cNvSpPr>
          <p:nvPr/>
        </p:nvSpPr>
        <p:spPr>
          <a:xfrm>
            <a:off x="8655374" y="3131727"/>
            <a:ext cx="7604957" cy="2809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39" tIns="45719" rIns="91439" bIns="45719"/>
          <a:lstStyle>
            <a:lvl1pPr marL="239475" marR="0" indent="-239475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1pPr>
            <a:lvl2pPr marL="719633" marR="0" indent="-226171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–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2pPr>
            <a:lvl3pPr marL="1204047" marR="0" indent="-217123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3pPr>
            <a:lvl4pPr marL="1738867" marR="0" indent="-258481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–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4pPr>
            <a:lvl5pPr marL="2232329" marR="0" indent="-258481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»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5pPr>
            <a:lvl6pPr marL="2725791" marR="0" indent="-258481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6pPr>
            <a:lvl7pPr marL="3219254" marR="0" indent="-258481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7pPr>
            <a:lvl8pPr marL="3712716" marR="0" indent="-258481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8pPr>
            <a:lvl9pPr marL="4206178" marR="0" indent="-258481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9pPr>
          </a:lstStyle>
          <a:p>
            <a:pPr marL="0" indent="0" hangingPunct="1">
              <a:buNone/>
            </a:pPr>
            <a:r>
              <a:rPr lang="en-US" altLang="ko-KR" sz="5400" b="1" dirty="0">
                <a:solidFill>
                  <a:schemeClr val="tx1"/>
                </a:solidFill>
                <a:latin typeface="Quentin" panose="02000506000000020002" pitchFamily="2" charset="0"/>
              </a:rPr>
              <a:t>Pandora</a:t>
            </a:r>
          </a:p>
        </p:txBody>
      </p:sp>
    </p:spTree>
    <p:extLst>
      <p:ext uri="{BB962C8B-B14F-4D97-AF65-F5344CB8AC3E}">
        <p14:creationId xmlns:p14="http://schemas.microsoft.com/office/powerpoint/2010/main" val="384086315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293760" y="0"/>
            <a:ext cx="1431720" cy="152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CustomShape 2"/>
          <p:cNvSpPr/>
          <p:nvPr/>
        </p:nvSpPr>
        <p:spPr>
          <a:xfrm>
            <a:off x="11148840" y="6814440"/>
            <a:ext cx="626040" cy="45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3"/>
          <p:cNvSpPr/>
          <p:nvPr/>
        </p:nvSpPr>
        <p:spPr>
          <a:xfrm>
            <a:off x="325800" y="200880"/>
            <a:ext cx="43934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strike="noStrike" spc="-1" dirty="0">
                <a:latin typeface="나눔스퀘어bold"/>
              </a:rPr>
              <a:t>Pandora</a:t>
            </a:r>
          </a:p>
        </p:txBody>
      </p:sp>
      <p:sp>
        <p:nvSpPr>
          <p:cNvPr id="103" name="Line 4"/>
          <p:cNvSpPr/>
          <p:nvPr/>
        </p:nvSpPr>
        <p:spPr>
          <a:xfrm>
            <a:off x="11999520" y="1965960"/>
            <a:ext cx="360" cy="489204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Line 5"/>
          <p:cNvSpPr/>
          <p:nvPr/>
        </p:nvSpPr>
        <p:spPr>
          <a:xfrm>
            <a:off x="11999520" y="0"/>
            <a:ext cx="360" cy="74160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6"/>
          <p:cNvSpPr/>
          <p:nvPr/>
        </p:nvSpPr>
        <p:spPr>
          <a:xfrm>
            <a:off x="11830320" y="943200"/>
            <a:ext cx="338040" cy="888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vert"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599">
                <a:solidFill>
                  <a:srgbClr val="5A6F8D"/>
                </a:solidFill>
                <a:latin typeface="Arial"/>
                <a:ea typeface="나눔스퀘어"/>
              </a:rPr>
              <a:t>PART1</a:t>
            </a:r>
            <a:endParaRPr lang="en-US" sz="1000" b="0" strike="noStrike" spc="-1">
              <a:latin typeface="굴림"/>
            </a:endParaRPr>
          </a:p>
        </p:txBody>
      </p:sp>
      <p:sp>
        <p:nvSpPr>
          <p:cNvPr id="14" name="CustomShape 20">
            <a:extLst>
              <a:ext uri="{FF2B5EF4-FFF2-40B4-BE49-F238E27FC236}">
                <a16:creationId xmlns:a16="http://schemas.microsoft.com/office/drawing/2014/main" id="{32249CFC-EFAE-4D47-8C46-F8CBC1AB9CEC}"/>
              </a:ext>
            </a:extLst>
          </p:cNvPr>
          <p:cNvSpPr/>
          <p:nvPr/>
        </p:nvSpPr>
        <p:spPr>
          <a:xfrm rot="20511380">
            <a:off x="2994194" y="1457768"/>
            <a:ext cx="1548662" cy="13801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ko-KR" altLang="en-US" sz="2400" b="1" strike="noStrike" spc="-1" dirty="0">
                <a:solidFill>
                  <a:srgbClr val="000000"/>
                </a:solidFill>
                <a:latin typeface="나눔스퀘어bold"/>
              </a:rPr>
              <a:t>의류 </a:t>
            </a:r>
            <a:r>
              <a:rPr lang="en-US" altLang="ko-KR" sz="2400" b="1" strike="noStrike" spc="-1" dirty="0">
                <a:solidFill>
                  <a:srgbClr val="000000"/>
                </a:solidFill>
                <a:latin typeface="나눔스퀘어bold"/>
              </a:rPr>
              <a:t>&amp; </a:t>
            </a:r>
            <a:r>
              <a:rPr lang="ko-KR" altLang="en-US" sz="2400" b="1" strike="noStrike" spc="-1" dirty="0">
                <a:solidFill>
                  <a:srgbClr val="000000"/>
                </a:solidFill>
                <a:latin typeface="나눔스퀘어bold"/>
              </a:rPr>
              <a:t>악세서리</a:t>
            </a:r>
            <a:endParaRPr lang="en-US" sz="2000" b="0" strike="noStrike" spc="-1" dirty="0">
              <a:latin typeface="나눔스퀘어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925CAA-F189-466C-989F-9E3CBA26B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785" y="2060530"/>
            <a:ext cx="3740977" cy="3934151"/>
          </a:xfrm>
          <a:prstGeom prst="rect">
            <a:avLst/>
          </a:prstGeom>
        </p:spPr>
      </p:pic>
      <p:sp>
        <p:nvSpPr>
          <p:cNvPr id="24" name="CustomShape 20">
            <a:extLst>
              <a:ext uri="{FF2B5EF4-FFF2-40B4-BE49-F238E27FC236}">
                <a16:creationId xmlns:a16="http://schemas.microsoft.com/office/drawing/2014/main" id="{FCBAEB65-69E4-4FC9-BD2A-FEC6BDBCF6A2}"/>
              </a:ext>
            </a:extLst>
          </p:cNvPr>
          <p:cNvSpPr/>
          <p:nvPr/>
        </p:nvSpPr>
        <p:spPr>
          <a:xfrm rot="1182159">
            <a:off x="7660075" y="1372564"/>
            <a:ext cx="1548662" cy="13801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ko-KR" altLang="en-US" sz="2400" b="1" spc="-1" dirty="0">
                <a:latin typeface="나눔스퀘어bold"/>
              </a:rPr>
              <a:t>스타일리스트의</a:t>
            </a:r>
            <a:endParaRPr lang="en-US" altLang="ko-KR" sz="2400" b="1" spc="-1" dirty="0">
              <a:latin typeface="나눔스퀘어bold"/>
            </a:endParaRPr>
          </a:p>
          <a:p>
            <a:pPr algn="ctr">
              <a:lnSpc>
                <a:spcPct val="100000"/>
              </a:lnSpc>
            </a:pPr>
            <a:r>
              <a:rPr lang="ko-KR" altLang="en-US" sz="2400" b="1" spc="-1" dirty="0">
                <a:latin typeface="나눔스퀘어bold"/>
              </a:rPr>
              <a:t>코디가 담긴</a:t>
            </a:r>
            <a:endParaRPr lang="en-US" altLang="ko-KR" sz="2400" b="1" spc="-1" dirty="0">
              <a:latin typeface="나눔스퀘어bold"/>
            </a:endParaRPr>
          </a:p>
          <a:p>
            <a:pPr algn="ctr">
              <a:lnSpc>
                <a:spcPct val="100000"/>
              </a:lnSpc>
            </a:pPr>
            <a:r>
              <a:rPr lang="en-US" altLang="ko-KR" sz="2400" b="1" strike="noStrike" spc="-1" dirty="0">
                <a:latin typeface="나눔스퀘어bold"/>
              </a:rPr>
              <a:t>“</a:t>
            </a:r>
            <a:r>
              <a:rPr lang="ko-KR" altLang="en-US" sz="2400" b="1" strike="noStrike" spc="-1" dirty="0">
                <a:latin typeface="나눔스퀘어bold"/>
              </a:rPr>
              <a:t>스타일카드</a:t>
            </a:r>
            <a:r>
              <a:rPr lang="en-US" altLang="ko-KR" sz="2400" b="1" strike="noStrike" spc="-1" dirty="0">
                <a:latin typeface="나눔스퀘어bold"/>
              </a:rPr>
              <a:t>”</a:t>
            </a:r>
            <a:endParaRPr lang="en-US" sz="2400" b="1" strike="noStrike" spc="-1" dirty="0">
              <a:latin typeface="나눔스퀘어bold"/>
            </a:endParaRPr>
          </a:p>
        </p:txBody>
      </p:sp>
      <p:sp>
        <p:nvSpPr>
          <p:cNvPr id="25" name="CustomShape 20">
            <a:extLst>
              <a:ext uri="{FF2B5EF4-FFF2-40B4-BE49-F238E27FC236}">
                <a16:creationId xmlns:a16="http://schemas.microsoft.com/office/drawing/2014/main" id="{FD9D6DEA-15D6-4208-8A45-E5553DBF5357}"/>
              </a:ext>
            </a:extLst>
          </p:cNvPr>
          <p:cNvSpPr/>
          <p:nvPr/>
        </p:nvSpPr>
        <p:spPr>
          <a:xfrm rot="1607251">
            <a:off x="2024044" y="3248260"/>
            <a:ext cx="1548662" cy="13801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altLang="ko-KR" sz="3200" b="1" strike="noStrike" spc="-1" dirty="0">
                <a:solidFill>
                  <a:srgbClr val="000000"/>
                </a:solidFill>
                <a:latin typeface="나눔스퀘어bold"/>
              </a:rPr>
              <a:t>5+ </a:t>
            </a:r>
            <a:r>
              <a:rPr lang="ko-KR" altLang="en-US" sz="3200" b="1" spc="-1" dirty="0">
                <a:solidFill>
                  <a:srgbClr val="000000"/>
                </a:solidFill>
                <a:latin typeface="나눔스퀘어bold"/>
              </a:rPr>
              <a:t>박스</a:t>
            </a:r>
            <a:endParaRPr lang="en-US" sz="2800" b="0" strike="noStrike" spc="-1" dirty="0">
              <a:latin typeface="나눔스퀘어bold"/>
            </a:endParaRPr>
          </a:p>
        </p:txBody>
      </p:sp>
      <p:sp>
        <p:nvSpPr>
          <p:cNvPr id="26" name="CustomShape 20">
            <a:extLst>
              <a:ext uri="{FF2B5EF4-FFF2-40B4-BE49-F238E27FC236}">
                <a16:creationId xmlns:a16="http://schemas.microsoft.com/office/drawing/2014/main" id="{11058107-8425-4F01-8076-E1D16E1C4E6E}"/>
              </a:ext>
            </a:extLst>
          </p:cNvPr>
          <p:cNvSpPr/>
          <p:nvPr/>
        </p:nvSpPr>
        <p:spPr>
          <a:xfrm rot="19542901">
            <a:off x="8180169" y="4660041"/>
            <a:ext cx="1548662" cy="13801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altLang="ko-KR" sz="2400" b="1" spc="-1" dirty="0">
                <a:latin typeface="나눔스퀘어bold"/>
              </a:rPr>
              <a:t>5</a:t>
            </a:r>
            <a:r>
              <a:rPr lang="ko-KR" altLang="en-US" sz="2400" b="1" spc="-1" dirty="0">
                <a:latin typeface="나눔스퀘어bold"/>
              </a:rPr>
              <a:t>일 간의 </a:t>
            </a:r>
            <a:endParaRPr lang="en-US" altLang="ko-KR" sz="2400" b="1" spc="-1" dirty="0">
              <a:latin typeface="나눔스퀘어bold"/>
            </a:endParaRPr>
          </a:p>
          <a:p>
            <a:pPr algn="ctr">
              <a:lnSpc>
                <a:spcPct val="100000"/>
              </a:lnSpc>
            </a:pPr>
            <a:r>
              <a:rPr lang="ko-KR" altLang="en-US" sz="2400" b="1" strike="noStrike" spc="-1" dirty="0">
                <a:latin typeface="나눔스퀘어bold"/>
              </a:rPr>
              <a:t>구매 결정 기간</a:t>
            </a:r>
            <a:endParaRPr lang="en-US" sz="2400" b="1" strike="noStrike" spc="-1" dirty="0">
              <a:latin typeface="나눔스퀘어bold"/>
            </a:endParaRPr>
          </a:p>
        </p:txBody>
      </p:sp>
      <p:sp>
        <p:nvSpPr>
          <p:cNvPr id="27" name="CustomShape 20">
            <a:extLst>
              <a:ext uri="{FF2B5EF4-FFF2-40B4-BE49-F238E27FC236}">
                <a16:creationId xmlns:a16="http://schemas.microsoft.com/office/drawing/2014/main" id="{78BEB52E-6D71-4FC6-BEA8-59BDB475130E}"/>
              </a:ext>
            </a:extLst>
          </p:cNvPr>
          <p:cNvSpPr/>
          <p:nvPr/>
        </p:nvSpPr>
        <p:spPr>
          <a:xfrm rot="20949961">
            <a:off x="2486081" y="5143758"/>
            <a:ext cx="1548662" cy="13801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ko-KR" altLang="en-US" sz="2400" b="1" spc="-1" dirty="0">
                <a:latin typeface="나눔스퀘어bold"/>
              </a:rPr>
              <a:t>피드백과 함께</a:t>
            </a:r>
            <a:endParaRPr lang="en-US" altLang="ko-KR" sz="2400" b="1" spc="-1" dirty="0">
              <a:latin typeface="나눔스퀘어bold"/>
            </a:endParaRPr>
          </a:p>
          <a:p>
            <a:pPr algn="ctr">
              <a:lnSpc>
                <a:spcPct val="100000"/>
              </a:lnSpc>
            </a:pPr>
            <a:r>
              <a:rPr lang="ko-KR" altLang="en-US" sz="2400" b="1" strike="noStrike" spc="-1" dirty="0">
                <a:latin typeface="나눔스퀘어bold"/>
              </a:rPr>
              <a:t>무료 반품</a:t>
            </a:r>
            <a:endParaRPr lang="en-US" sz="2400" b="1" strike="noStrike" spc="-1" dirty="0">
              <a:latin typeface="나눔스퀘어bold"/>
            </a:endParaRPr>
          </a:p>
        </p:txBody>
      </p:sp>
    </p:spTree>
    <p:extLst>
      <p:ext uri="{BB962C8B-B14F-4D97-AF65-F5344CB8AC3E}">
        <p14:creationId xmlns:p14="http://schemas.microsoft.com/office/powerpoint/2010/main" val="328817288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CustomShape 5"/>
          <p:cNvSpPr/>
          <p:nvPr/>
        </p:nvSpPr>
        <p:spPr>
          <a:xfrm>
            <a:off x="293760" y="0"/>
            <a:ext cx="1431720" cy="152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8" name="CustomShape 6"/>
          <p:cNvSpPr/>
          <p:nvPr/>
        </p:nvSpPr>
        <p:spPr>
          <a:xfrm>
            <a:off x="11148840" y="6814440"/>
            <a:ext cx="626040" cy="45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CustomShape 7"/>
          <p:cNvSpPr/>
          <p:nvPr/>
        </p:nvSpPr>
        <p:spPr>
          <a:xfrm>
            <a:off x="325800" y="200880"/>
            <a:ext cx="43934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262626"/>
                </a:solidFill>
                <a:latin typeface="나눔스퀘어 Bold"/>
                <a:ea typeface="나눔스퀘어 Bold"/>
              </a:rPr>
              <a:t>Business Model</a:t>
            </a:r>
            <a:endParaRPr lang="en-US" sz="4400" b="0" strike="noStrike" spc="-1" dirty="0">
              <a:latin typeface="굴림"/>
            </a:endParaRPr>
          </a:p>
        </p:txBody>
      </p:sp>
      <p:sp>
        <p:nvSpPr>
          <p:cNvPr id="440" name="Line 8"/>
          <p:cNvSpPr/>
          <p:nvPr/>
        </p:nvSpPr>
        <p:spPr>
          <a:xfrm>
            <a:off x="11999520" y="1965960"/>
            <a:ext cx="360" cy="489204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Line 9"/>
          <p:cNvSpPr/>
          <p:nvPr/>
        </p:nvSpPr>
        <p:spPr>
          <a:xfrm>
            <a:off x="11999520" y="0"/>
            <a:ext cx="360" cy="74160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10"/>
          <p:cNvSpPr/>
          <p:nvPr/>
        </p:nvSpPr>
        <p:spPr>
          <a:xfrm>
            <a:off x="11830320" y="943200"/>
            <a:ext cx="338040" cy="888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vert"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599">
                <a:solidFill>
                  <a:srgbClr val="5A6F8D"/>
                </a:solidFill>
                <a:latin typeface="Arial"/>
                <a:ea typeface="나눔스퀘어"/>
              </a:rPr>
              <a:t>PART1</a:t>
            </a:r>
            <a:endParaRPr lang="en-US" sz="1000" b="0" strike="noStrike" spc="-1">
              <a:latin typeface="굴림"/>
            </a:endParaRPr>
          </a:p>
        </p:txBody>
      </p:sp>
      <p:pic>
        <p:nvPicPr>
          <p:cNvPr id="11" name="Picture 6" descr="designer iconì ëí ì´ë¯¸ì§ ê²ìê²°ê³¼">
            <a:extLst>
              <a:ext uri="{FF2B5EF4-FFF2-40B4-BE49-F238E27FC236}">
                <a16:creationId xmlns:a16="http://schemas.microsoft.com/office/drawing/2014/main" id="{9D966867-B193-46F5-924B-9E5F7F2C4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753" y="1965960"/>
            <a:ext cx="2482224" cy="248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stomShape 11">
            <a:extLst>
              <a:ext uri="{FF2B5EF4-FFF2-40B4-BE49-F238E27FC236}">
                <a16:creationId xmlns:a16="http://schemas.microsoft.com/office/drawing/2014/main" id="{F1459C10-FB66-44F8-A6AC-FDB463B6475F}"/>
              </a:ext>
            </a:extLst>
          </p:cNvPr>
          <p:cNvSpPr/>
          <p:nvPr/>
        </p:nvSpPr>
        <p:spPr>
          <a:xfrm>
            <a:off x="2467665" y="4855976"/>
            <a:ext cx="140040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altLang="ko-KR" sz="2800" spc="-1" dirty="0">
                <a:solidFill>
                  <a:srgbClr val="000000"/>
                </a:solidFill>
                <a:latin typeface="나눔스퀘어bold"/>
              </a:rPr>
              <a:t>Pandora </a:t>
            </a:r>
            <a:r>
              <a:rPr lang="ko-KR" altLang="en-US" sz="2800" spc="-1" dirty="0" err="1">
                <a:solidFill>
                  <a:srgbClr val="000000"/>
                </a:solidFill>
                <a:latin typeface="나눔스퀘어bold"/>
              </a:rPr>
              <a:t>배송당</a:t>
            </a:r>
            <a:r>
              <a:rPr lang="ko-KR" altLang="en-US" sz="2800" spc="-1" dirty="0">
                <a:solidFill>
                  <a:srgbClr val="000000"/>
                </a:solidFill>
                <a:latin typeface="나눔스퀘어bold"/>
              </a:rPr>
              <a:t> </a:t>
            </a:r>
            <a:endParaRPr lang="en-US" altLang="ko-KR" sz="2800" spc="-1" dirty="0">
              <a:solidFill>
                <a:srgbClr val="000000"/>
              </a:solidFill>
              <a:latin typeface="나눔스퀘어bold"/>
            </a:endParaRPr>
          </a:p>
          <a:p>
            <a:pPr algn="ctr">
              <a:lnSpc>
                <a:spcPct val="100000"/>
              </a:lnSpc>
            </a:pPr>
            <a:r>
              <a:rPr lang="ko-KR" altLang="en-US" sz="2800" b="1" spc="-1" dirty="0">
                <a:solidFill>
                  <a:srgbClr val="000000"/>
                </a:solidFill>
                <a:latin typeface="나눔스퀘어bold"/>
              </a:rPr>
              <a:t>스타일링 비용</a:t>
            </a:r>
            <a:endParaRPr lang="en-US" altLang="ko-KR" sz="2800" b="1" spc="-1" dirty="0">
              <a:solidFill>
                <a:srgbClr val="000000"/>
              </a:solidFill>
              <a:latin typeface="나눔스퀘어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77D6EAD-29DF-4861-954F-E04683596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769" y="1832040"/>
            <a:ext cx="2824513" cy="2970363"/>
          </a:xfrm>
          <a:prstGeom prst="rect">
            <a:avLst/>
          </a:prstGeom>
        </p:spPr>
      </p:pic>
      <p:sp>
        <p:nvSpPr>
          <p:cNvPr id="14" name="CustomShape 11">
            <a:extLst>
              <a:ext uri="{FF2B5EF4-FFF2-40B4-BE49-F238E27FC236}">
                <a16:creationId xmlns:a16="http://schemas.microsoft.com/office/drawing/2014/main" id="{AA83A28E-6DF5-4BAF-9515-86E6510E5D70}"/>
              </a:ext>
            </a:extLst>
          </p:cNvPr>
          <p:cNvSpPr/>
          <p:nvPr/>
        </p:nvSpPr>
        <p:spPr>
          <a:xfrm>
            <a:off x="7623737" y="4855975"/>
            <a:ext cx="1652746" cy="9386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altLang="ko-KR" sz="2800" spc="-1" dirty="0">
                <a:solidFill>
                  <a:srgbClr val="000000"/>
                </a:solidFill>
                <a:latin typeface="나눔스퀘어bold"/>
              </a:rPr>
              <a:t>Pandora </a:t>
            </a:r>
          </a:p>
          <a:p>
            <a:pPr algn="ctr">
              <a:lnSpc>
                <a:spcPct val="100000"/>
              </a:lnSpc>
            </a:pPr>
            <a:r>
              <a:rPr lang="ko-KR" altLang="en-US" sz="2800" b="1" spc="-1" dirty="0">
                <a:solidFill>
                  <a:srgbClr val="000000"/>
                </a:solidFill>
                <a:latin typeface="나눔스퀘어bold"/>
              </a:rPr>
              <a:t>판매수익</a:t>
            </a:r>
            <a:endParaRPr lang="en-US" altLang="ko-KR" sz="2800" b="1" spc="-1" dirty="0">
              <a:solidFill>
                <a:srgbClr val="000000"/>
              </a:solidFill>
              <a:latin typeface="나눔스퀘어bold"/>
            </a:endParaRPr>
          </a:p>
        </p:txBody>
      </p:sp>
      <p:sp>
        <p:nvSpPr>
          <p:cNvPr id="15" name="더하기 기호 14">
            <a:extLst>
              <a:ext uri="{FF2B5EF4-FFF2-40B4-BE49-F238E27FC236}">
                <a16:creationId xmlns:a16="http://schemas.microsoft.com/office/drawing/2014/main" id="{09546031-C795-463C-B5BE-733B6524617E}"/>
              </a:ext>
            </a:extLst>
          </p:cNvPr>
          <p:cNvSpPr/>
          <p:nvPr/>
        </p:nvSpPr>
        <p:spPr>
          <a:xfrm>
            <a:off x="5559935" y="4918438"/>
            <a:ext cx="878736" cy="821520"/>
          </a:xfrm>
          <a:prstGeom prst="mathPl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CustomShape 11">
            <a:extLst>
              <a:ext uri="{FF2B5EF4-FFF2-40B4-BE49-F238E27FC236}">
                <a16:creationId xmlns:a16="http://schemas.microsoft.com/office/drawing/2014/main" id="{B8F8D1C4-EC9A-49C1-83EE-2CA72E6ED4EE}"/>
              </a:ext>
            </a:extLst>
          </p:cNvPr>
          <p:cNvSpPr/>
          <p:nvPr/>
        </p:nvSpPr>
        <p:spPr>
          <a:xfrm>
            <a:off x="3868065" y="6085288"/>
            <a:ext cx="4472274" cy="9386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altLang="ko-KR" sz="20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bold"/>
              </a:rPr>
              <a:t>Pandora</a:t>
            </a:r>
            <a:r>
              <a:rPr lang="ko-KR" altLang="en-US" sz="20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bold"/>
              </a:rPr>
              <a:t> </a:t>
            </a:r>
            <a:r>
              <a:rPr lang="en-US" altLang="ko-KR" sz="20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bold"/>
              </a:rPr>
              <a:t>1</a:t>
            </a:r>
            <a:r>
              <a:rPr lang="ko-KR" altLang="en-US" sz="20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bold"/>
              </a:rPr>
              <a:t>개라도 구입 시</a:t>
            </a:r>
            <a:r>
              <a:rPr lang="en-US" altLang="ko-KR" sz="20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bold"/>
              </a:rPr>
              <a:t>, </a:t>
            </a:r>
            <a:r>
              <a:rPr lang="ko-KR" altLang="en-US" sz="20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bold"/>
              </a:rPr>
              <a:t>스타일링 비용 전액 면제</a:t>
            </a:r>
            <a:endParaRPr lang="en-US" altLang="ko-KR" sz="2000" b="1" spc="-1" dirty="0">
              <a:solidFill>
                <a:schemeClr val="tx1">
                  <a:lumMod val="50000"/>
                  <a:lumOff val="50000"/>
                </a:schemeClr>
              </a:solidFill>
              <a:latin typeface="나눔스퀘어bold"/>
            </a:endParaRPr>
          </a:p>
        </p:txBody>
      </p:sp>
    </p:spTree>
    <p:extLst>
      <p:ext uri="{BB962C8B-B14F-4D97-AF65-F5344CB8AC3E}">
        <p14:creationId xmlns:p14="http://schemas.microsoft.com/office/powerpoint/2010/main" val="327576736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293760" y="0"/>
            <a:ext cx="1431720" cy="152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2"/>
          <p:cNvSpPr/>
          <p:nvPr/>
        </p:nvSpPr>
        <p:spPr>
          <a:xfrm>
            <a:off x="11148840" y="6814440"/>
            <a:ext cx="626040" cy="45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Line 4"/>
          <p:cNvSpPr/>
          <p:nvPr/>
        </p:nvSpPr>
        <p:spPr>
          <a:xfrm>
            <a:off x="11999520" y="1965960"/>
            <a:ext cx="360" cy="489204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Line 5"/>
          <p:cNvSpPr/>
          <p:nvPr/>
        </p:nvSpPr>
        <p:spPr>
          <a:xfrm>
            <a:off x="11999520" y="0"/>
            <a:ext cx="360" cy="74160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6"/>
          <p:cNvSpPr/>
          <p:nvPr/>
        </p:nvSpPr>
        <p:spPr>
          <a:xfrm>
            <a:off x="11830320" y="943200"/>
            <a:ext cx="338040" cy="888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vert"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599">
                <a:solidFill>
                  <a:srgbClr val="5A6F8D"/>
                </a:solidFill>
                <a:latin typeface="Arial"/>
                <a:ea typeface="나눔스퀘어"/>
              </a:rPr>
              <a:t>PART1</a:t>
            </a:r>
            <a:endParaRPr lang="en-US" sz="1000" b="0" strike="noStrike" spc="-1">
              <a:latin typeface="굴림"/>
            </a:endParaRPr>
          </a:p>
        </p:txBody>
      </p:sp>
      <p:sp>
        <p:nvSpPr>
          <p:cNvPr id="115" name="CustomShape 8"/>
          <p:cNvSpPr/>
          <p:nvPr/>
        </p:nvSpPr>
        <p:spPr>
          <a:xfrm>
            <a:off x="1574640" y="4939920"/>
            <a:ext cx="2526480" cy="1134720"/>
          </a:xfrm>
          <a:prstGeom prst="bracketPair">
            <a:avLst>
              <a:gd name="adj" fmla="val 16667"/>
            </a:avLst>
          </a:prstGeom>
          <a:noFill/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9"/>
          <p:cNvSpPr/>
          <p:nvPr/>
        </p:nvSpPr>
        <p:spPr>
          <a:xfrm>
            <a:off x="4832640" y="4982400"/>
            <a:ext cx="2526480" cy="1134720"/>
          </a:xfrm>
          <a:prstGeom prst="bracketPair">
            <a:avLst>
              <a:gd name="adj" fmla="val 16667"/>
            </a:avLst>
          </a:prstGeom>
          <a:noFill/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10"/>
          <p:cNvSpPr/>
          <p:nvPr/>
        </p:nvSpPr>
        <p:spPr>
          <a:xfrm>
            <a:off x="7922160" y="5024880"/>
            <a:ext cx="2783512" cy="1134720"/>
          </a:xfrm>
          <a:prstGeom prst="bracketPair">
            <a:avLst>
              <a:gd name="adj" fmla="val 16667"/>
            </a:avLst>
          </a:prstGeom>
          <a:noFill/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11"/>
          <p:cNvSpPr/>
          <p:nvPr/>
        </p:nvSpPr>
        <p:spPr>
          <a:xfrm>
            <a:off x="2137680" y="5091840"/>
            <a:ext cx="140040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800" spc="-1" dirty="0">
                <a:solidFill>
                  <a:srgbClr val="000000"/>
                </a:solidFill>
                <a:latin typeface="Arial"/>
                <a:ea typeface="나눔스퀘어"/>
              </a:rPr>
              <a:t>83</a:t>
            </a:r>
            <a:r>
              <a:rPr lang="en-US" sz="4800" strike="noStrike" spc="-1" dirty="0">
                <a:solidFill>
                  <a:srgbClr val="000000"/>
                </a:solidFill>
                <a:latin typeface="Arial"/>
                <a:ea typeface="나눔스퀘어"/>
              </a:rPr>
              <a:t>%</a:t>
            </a:r>
          </a:p>
          <a:p>
            <a:pPr algn="ctr">
              <a:lnSpc>
                <a:spcPct val="100000"/>
              </a:lnSpc>
            </a:pPr>
            <a:r>
              <a:rPr lang="ko-KR" altLang="en-US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bold"/>
              </a:rPr>
              <a:t>기존 온라인 쇼핑</a:t>
            </a:r>
            <a:endParaRPr lang="en-US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나눔스퀘어bold"/>
            </a:endParaRPr>
          </a:p>
        </p:txBody>
      </p:sp>
      <p:sp>
        <p:nvSpPr>
          <p:cNvPr id="119" name="CustomShape 12"/>
          <p:cNvSpPr/>
          <p:nvPr/>
        </p:nvSpPr>
        <p:spPr>
          <a:xfrm>
            <a:off x="5395680" y="5091840"/>
            <a:ext cx="140040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800" spc="-1" dirty="0">
                <a:solidFill>
                  <a:srgbClr val="000000"/>
                </a:solidFill>
                <a:latin typeface="Arial"/>
                <a:ea typeface="나눔스퀘어"/>
              </a:rPr>
              <a:t>73</a:t>
            </a:r>
            <a:r>
              <a:rPr lang="en-US" sz="4800" strike="noStrike" spc="-1" dirty="0">
                <a:solidFill>
                  <a:srgbClr val="000000"/>
                </a:solidFill>
                <a:latin typeface="Arial"/>
                <a:ea typeface="나눔스퀘어"/>
              </a:rPr>
              <a:t>%</a:t>
            </a:r>
          </a:p>
          <a:p>
            <a:pPr algn="ctr">
              <a:lnSpc>
                <a:spcPct val="100000"/>
              </a:lnSpc>
            </a:pPr>
            <a:r>
              <a:rPr lang="ko-KR" altLang="en-US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bold"/>
              </a:rPr>
              <a:t>알고리즘만</a:t>
            </a:r>
            <a:endParaRPr lang="en-US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나눔스퀘어bold"/>
            </a:endParaRPr>
          </a:p>
        </p:txBody>
      </p:sp>
      <p:sp>
        <p:nvSpPr>
          <p:cNvPr id="120" name="CustomShape 13"/>
          <p:cNvSpPr/>
          <p:nvPr/>
        </p:nvSpPr>
        <p:spPr>
          <a:xfrm>
            <a:off x="8653680" y="5091840"/>
            <a:ext cx="140040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800" b="1" spc="-1" dirty="0">
                <a:solidFill>
                  <a:srgbClr val="000000"/>
                </a:solidFill>
                <a:latin typeface="Arial"/>
                <a:ea typeface="나눔스퀘어"/>
              </a:rPr>
              <a:t>81</a:t>
            </a:r>
            <a:r>
              <a:rPr lang="en-US" sz="4800" b="1" strike="noStrike" spc="-1" dirty="0">
                <a:solidFill>
                  <a:srgbClr val="000000"/>
                </a:solidFill>
                <a:latin typeface="Arial"/>
                <a:ea typeface="나눔스퀘어"/>
              </a:rPr>
              <a:t>%</a:t>
            </a:r>
          </a:p>
          <a:p>
            <a:pPr algn="ctr">
              <a:lnSpc>
                <a:spcPct val="100000"/>
              </a:lnSpc>
            </a:pPr>
            <a:r>
              <a:rPr lang="ko-KR" altLang="en-US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bold"/>
              </a:rPr>
              <a:t>알고리즘 </a:t>
            </a:r>
            <a:r>
              <a:rPr lang="en-US" altLang="ko-KR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bold"/>
              </a:rPr>
              <a:t>+ </a:t>
            </a:r>
            <a:r>
              <a:rPr lang="ko-KR" altLang="en-US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bold"/>
              </a:rPr>
              <a:t>스타일리스트</a:t>
            </a:r>
            <a:endParaRPr lang="en-US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나눔스퀘어bold"/>
            </a:endParaRPr>
          </a:p>
        </p:txBody>
      </p:sp>
      <p:sp>
        <p:nvSpPr>
          <p:cNvPr id="121" name="CustomShape 14"/>
          <p:cNvSpPr/>
          <p:nvPr/>
        </p:nvSpPr>
        <p:spPr>
          <a:xfrm>
            <a:off x="1732680" y="209520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15"/>
          <p:cNvSpPr/>
          <p:nvPr/>
        </p:nvSpPr>
        <p:spPr>
          <a:xfrm>
            <a:off x="1963800" y="209520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16"/>
          <p:cNvSpPr/>
          <p:nvPr/>
        </p:nvSpPr>
        <p:spPr>
          <a:xfrm>
            <a:off x="2195280" y="209520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17"/>
          <p:cNvSpPr/>
          <p:nvPr/>
        </p:nvSpPr>
        <p:spPr>
          <a:xfrm>
            <a:off x="2426760" y="209520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18"/>
          <p:cNvSpPr/>
          <p:nvPr/>
        </p:nvSpPr>
        <p:spPr>
          <a:xfrm>
            <a:off x="2657880" y="209520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19"/>
          <p:cNvSpPr/>
          <p:nvPr/>
        </p:nvSpPr>
        <p:spPr>
          <a:xfrm>
            <a:off x="2889360" y="209520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20"/>
          <p:cNvSpPr/>
          <p:nvPr/>
        </p:nvSpPr>
        <p:spPr>
          <a:xfrm>
            <a:off x="3120480" y="209520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21"/>
          <p:cNvSpPr/>
          <p:nvPr/>
        </p:nvSpPr>
        <p:spPr>
          <a:xfrm>
            <a:off x="3351960" y="209520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22"/>
          <p:cNvSpPr/>
          <p:nvPr/>
        </p:nvSpPr>
        <p:spPr>
          <a:xfrm>
            <a:off x="3583080" y="209520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23"/>
          <p:cNvSpPr/>
          <p:nvPr/>
        </p:nvSpPr>
        <p:spPr>
          <a:xfrm>
            <a:off x="3814560" y="209520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24"/>
          <p:cNvSpPr/>
          <p:nvPr/>
        </p:nvSpPr>
        <p:spPr>
          <a:xfrm>
            <a:off x="1732680" y="232092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25"/>
          <p:cNvSpPr/>
          <p:nvPr/>
        </p:nvSpPr>
        <p:spPr>
          <a:xfrm>
            <a:off x="1963800" y="232092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26"/>
          <p:cNvSpPr/>
          <p:nvPr/>
        </p:nvSpPr>
        <p:spPr>
          <a:xfrm>
            <a:off x="2195280" y="232092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27"/>
          <p:cNvSpPr/>
          <p:nvPr/>
        </p:nvSpPr>
        <p:spPr>
          <a:xfrm>
            <a:off x="2426760" y="232092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28"/>
          <p:cNvSpPr/>
          <p:nvPr/>
        </p:nvSpPr>
        <p:spPr>
          <a:xfrm>
            <a:off x="2657880" y="232092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29"/>
          <p:cNvSpPr/>
          <p:nvPr/>
        </p:nvSpPr>
        <p:spPr>
          <a:xfrm>
            <a:off x="2889360" y="232092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30"/>
          <p:cNvSpPr/>
          <p:nvPr/>
        </p:nvSpPr>
        <p:spPr>
          <a:xfrm>
            <a:off x="3120480" y="232092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31"/>
          <p:cNvSpPr/>
          <p:nvPr/>
        </p:nvSpPr>
        <p:spPr>
          <a:xfrm>
            <a:off x="3351960" y="232092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32"/>
          <p:cNvSpPr/>
          <p:nvPr/>
        </p:nvSpPr>
        <p:spPr>
          <a:xfrm>
            <a:off x="3583080" y="232092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33"/>
          <p:cNvSpPr/>
          <p:nvPr/>
        </p:nvSpPr>
        <p:spPr>
          <a:xfrm>
            <a:off x="3814560" y="232092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34"/>
          <p:cNvSpPr/>
          <p:nvPr/>
        </p:nvSpPr>
        <p:spPr>
          <a:xfrm>
            <a:off x="1732680" y="254664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35"/>
          <p:cNvSpPr/>
          <p:nvPr/>
        </p:nvSpPr>
        <p:spPr>
          <a:xfrm>
            <a:off x="1963800" y="254664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36"/>
          <p:cNvSpPr/>
          <p:nvPr/>
        </p:nvSpPr>
        <p:spPr>
          <a:xfrm>
            <a:off x="2195280" y="254664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37"/>
          <p:cNvSpPr/>
          <p:nvPr/>
        </p:nvSpPr>
        <p:spPr>
          <a:xfrm>
            <a:off x="2426760" y="254664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38"/>
          <p:cNvSpPr/>
          <p:nvPr/>
        </p:nvSpPr>
        <p:spPr>
          <a:xfrm>
            <a:off x="2657880" y="254664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39"/>
          <p:cNvSpPr/>
          <p:nvPr/>
        </p:nvSpPr>
        <p:spPr>
          <a:xfrm>
            <a:off x="2889360" y="254664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40"/>
          <p:cNvSpPr/>
          <p:nvPr/>
        </p:nvSpPr>
        <p:spPr>
          <a:xfrm>
            <a:off x="3120480" y="254664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41"/>
          <p:cNvSpPr/>
          <p:nvPr/>
        </p:nvSpPr>
        <p:spPr>
          <a:xfrm>
            <a:off x="3351960" y="254664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42"/>
          <p:cNvSpPr/>
          <p:nvPr/>
        </p:nvSpPr>
        <p:spPr>
          <a:xfrm>
            <a:off x="3583080" y="254664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43"/>
          <p:cNvSpPr/>
          <p:nvPr/>
        </p:nvSpPr>
        <p:spPr>
          <a:xfrm>
            <a:off x="3814560" y="254664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44"/>
          <p:cNvSpPr/>
          <p:nvPr/>
        </p:nvSpPr>
        <p:spPr>
          <a:xfrm>
            <a:off x="1732680" y="277236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45"/>
          <p:cNvSpPr/>
          <p:nvPr/>
        </p:nvSpPr>
        <p:spPr>
          <a:xfrm>
            <a:off x="1963800" y="277236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46"/>
          <p:cNvSpPr/>
          <p:nvPr/>
        </p:nvSpPr>
        <p:spPr>
          <a:xfrm>
            <a:off x="2195280" y="277236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47"/>
          <p:cNvSpPr/>
          <p:nvPr/>
        </p:nvSpPr>
        <p:spPr>
          <a:xfrm>
            <a:off x="2426760" y="277236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48"/>
          <p:cNvSpPr/>
          <p:nvPr/>
        </p:nvSpPr>
        <p:spPr>
          <a:xfrm>
            <a:off x="2657880" y="277236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49"/>
          <p:cNvSpPr/>
          <p:nvPr/>
        </p:nvSpPr>
        <p:spPr>
          <a:xfrm>
            <a:off x="2889360" y="277236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50"/>
          <p:cNvSpPr/>
          <p:nvPr/>
        </p:nvSpPr>
        <p:spPr>
          <a:xfrm>
            <a:off x="3120480" y="277236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51"/>
          <p:cNvSpPr/>
          <p:nvPr/>
        </p:nvSpPr>
        <p:spPr>
          <a:xfrm>
            <a:off x="3351960" y="277236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52"/>
          <p:cNvSpPr/>
          <p:nvPr/>
        </p:nvSpPr>
        <p:spPr>
          <a:xfrm>
            <a:off x="3583080" y="277236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53"/>
          <p:cNvSpPr/>
          <p:nvPr/>
        </p:nvSpPr>
        <p:spPr>
          <a:xfrm>
            <a:off x="3814560" y="277236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54"/>
          <p:cNvSpPr/>
          <p:nvPr/>
        </p:nvSpPr>
        <p:spPr>
          <a:xfrm>
            <a:off x="1732680" y="299808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55"/>
          <p:cNvSpPr/>
          <p:nvPr/>
        </p:nvSpPr>
        <p:spPr>
          <a:xfrm>
            <a:off x="1963800" y="299808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56"/>
          <p:cNvSpPr/>
          <p:nvPr/>
        </p:nvSpPr>
        <p:spPr>
          <a:xfrm>
            <a:off x="2195280" y="299808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57"/>
          <p:cNvSpPr/>
          <p:nvPr/>
        </p:nvSpPr>
        <p:spPr>
          <a:xfrm>
            <a:off x="2426760" y="299808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58"/>
          <p:cNvSpPr/>
          <p:nvPr/>
        </p:nvSpPr>
        <p:spPr>
          <a:xfrm>
            <a:off x="2657880" y="299808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CustomShape 59"/>
          <p:cNvSpPr/>
          <p:nvPr/>
        </p:nvSpPr>
        <p:spPr>
          <a:xfrm>
            <a:off x="2889360" y="299808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CustomShape 60"/>
          <p:cNvSpPr/>
          <p:nvPr/>
        </p:nvSpPr>
        <p:spPr>
          <a:xfrm>
            <a:off x="3120480" y="299808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CustomShape 61"/>
          <p:cNvSpPr/>
          <p:nvPr/>
        </p:nvSpPr>
        <p:spPr>
          <a:xfrm>
            <a:off x="3351960" y="299808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62"/>
          <p:cNvSpPr/>
          <p:nvPr/>
        </p:nvSpPr>
        <p:spPr>
          <a:xfrm>
            <a:off x="3583080" y="299808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CustomShape 63"/>
          <p:cNvSpPr/>
          <p:nvPr/>
        </p:nvSpPr>
        <p:spPr>
          <a:xfrm>
            <a:off x="3814560" y="299808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64"/>
          <p:cNvSpPr/>
          <p:nvPr/>
        </p:nvSpPr>
        <p:spPr>
          <a:xfrm>
            <a:off x="1732680" y="322380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65"/>
          <p:cNvSpPr/>
          <p:nvPr/>
        </p:nvSpPr>
        <p:spPr>
          <a:xfrm>
            <a:off x="1963800" y="322380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66"/>
          <p:cNvSpPr/>
          <p:nvPr/>
        </p:nvSpPr>
        <p:spPr>
          <a:xfrm>
            <a:off x="2195280" y="322380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67"/>
          <p:cNvSpPr/>
          <p:nvPr/>
        </p:nvSpPr>
        <p:spPr>
          <a:xfrm>
            <a:off x="2426760" y="322380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68"/>
          <p:cNvSpPr/>
          <p:nvPr/>
        </p:nvSpPr>
        <p:spPr>
          <a:xfrm>
            <a:off x="2657880" y="322380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69"/>
          <p:cNvSpPr/>
          <p:nvPr/>
        </p:nvSpPr>
        <p:spPr>
          <a:xfrm>
            <a:off x="2889360" y="322380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70"/>
          <p:cNvSpPr/>
          <p:nvPr/>
        </p:nvSpPr>
        <p:spPr>
          <a:xfrm>
            <a:off x="3120480" y="322380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CustomShape 71"/>
          <p:cNvSpPr/>
          <p:nvPr/>
        </p:nvSpPr>
        <p:spPr>
          <a:xfrm>
            <a:off x="3351960" y="322380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72"/>
          <p:cNvSpPr/>
          <p:nvPr/>
        </p:nvSpPr>
        <p:spPr>
          <a:xfrm>
            <a:off x="3583080" y="322380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CustomShape 73"/>
          <p:cNvSpPr/>
          <p:nvPr/>
        </p:nvSpPr>
        <p:spPr>
          <a:xfrm>
            <a:off x="3814560" y="322380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CustomShape 74"/>
          <p:cNvSpPr/>
          <p:nvPr/>
        </p:nvSpPr>
        <p:spPr>
          <a:xfrm>
            <a:off x="1732680" y="344916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75"/>
          <p:cNvSpPr/>
          <p:nvPr/>
        </p:nvSpPr>
        <p:spPr>
          <a:xfrm>
            <a:off x="1963800" y="344916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ustomShape 76"/>
          <p:cNvSpPr/>
          <p:nvPr/>
        </p:nvSpPr>
        <p:spPr>
          <a:xfrm>
            <a:off x="2195280" y="344916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77"/>
          <p:cNvSpPr/>
          <p:nvPr/>
        </p:nvSpPr>
        <p:spPr>
          <a:xfrm>
            <a:off x="2426760" y="344916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78"/>
          <p:cNvSpPr/>
          <p:nvPr/>
        </p:nvSpPr>
        <p:spPr>
          <a:xfrm>
            <a:off x="2657880" y="344916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CustomShape 79"/>
          <p:cNvSpPr/>
          <p:nvPr/>
        </p:nvSpPr>
        <p:spPr>
          <a:xfrm>
            <a:off x="2889360" y="344916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80"/>
          <p:cNvSpPr/>
          <p:nvPr/>
        </p:nvSpPr>
        <p:spPr>
          <a:xfrm>
            <a:off x="3120480" y="344916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CustomShape 81"/>
          <p:cNvSpPr/>
          <p:nvPr/>
        </p:nvSpPr>
        <p:spPr>
          <a:xfrm>
            <a:off x="3351960" y="344916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82"/>
          <p:cNvSpPr/>
          <p:nvPr/>
        </p:nvSpPr>
        <p:spPr>
          <a:xfrm>
            <a:off x="3583080" y="344916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83"/>
          <p:cNvSpPr/>
          <p:nvPr/>
        </p:nvSpPr>
        <p:spPr>
          <a:xfrm>
            <a:off x="3814560" y="344916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84"/>
          <p:cNvSpPr/>
          <p:nvPr/>
        </p:nvSpPr>
        <p:spPr>
          <a:xfrm>
            <a:off x="1732680" y="367488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85"/>
          <p:cNvSpPr/>
          <p:nvPr/>
        </p:nvSpPr>
        <p:spPr>
          <a:xfrm>
            <a:off x="1963800" y="367488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CustomShape 86"/>
          <p:cNvSpPr/>
          <p:nvPr/>
        </p:nvSpPr>
        <p:spPr>
          <a:xfrm>
            <a:off x="2195280" y="367488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87"/>
          <p:cNvSpPr/>
          <p:nvPr/>
        </p:nvSpPr>
        <p:spPr>
          <a:xfrm>
            <a:off x="2426760" y="367488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89"/>
          <p:cNvSpPr/>
          <p:nvPr/>
        </p:nvSpPr>
        <p:spPr>
          <a:xfrm>
            <a:off x="2889360" y="367488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90"/>
          <p:cNvSpPr/>
          <p:nvPr/>
        </p:nvSpPr>
        <p:spPr>
          <a:xfrm>
            <a:off x="3120480" y="367488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91"/>
          <p:cNvSpPr/>
          <p:nvPr/>
        </p:nvSpPr>
        <p:spPr>
          <a:xfrm>
            <a:off x="3351960" y="367488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92"/>
          <p:cNvSpPr/>
          <p:nvPr/>
        </p:nvSpPr>
        <p:spPr>
          <a:xfrm>
            <a:off x="3583080" y="367488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" name="CustomShape 93"/>
          <p:cNvSpPr/>
          <p:nvPr/>
        </p:nvSpPr>
        <p:spPr>
          <a:xfrm>
            <a:off x="3814560" y="367488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94"/>
          <p:cNvSpPr/>
          <p:nvPr/>
        </p:nvSpPr>
        <p:spPr>
          <a:xfrm>
            <a:off x="1732680" y="390060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CustomShape 95"/>
          <p:cNvSpPr/>
          <p:nvPr/>
        </p:nvSpPr>
        <p:spPr>
          <a:xfrm>
            <a:off x="1963800" y="390060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96"/>
          <p:cNvSpPr/>
          <p:nvPr/>
        </p:nvSpPr>
        <p:spPr>
          <a:xfrm>
            <a:off x="2195280" y="390060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CustomShape 97"/>
          <p:cNvSpPr/>
          <p:nvPr/>
        </p:nvSpPr>
        <p:spPr>
          <a:xfrm>
            <a:off x="2426760" y="390060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CustomShape 98"/>
          <p:cNvSpPr/>
          <p:nvPr/>
        </p:nvSpPr>
        <p:spPr>
          <a:xfrm>
            <a:off x="2657880" y="390060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99"/>
          <p:cNvSpPr/>
          <p:nvPr/>
        </p:nvSpPr>
        <p:spPr>
          <a:xfrm>
            <a:off x="2889360" y="390060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100"/>
          <p:cNvSpPr/>
          <p:nvPr/>
        </p:nvSpPr>
        <p:spPr>
          <a:xfrm>
            <a:off x="3120480" y="390060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CustomShape 101"/>
          <p:cNvSpPr/>
          <p:nvPr/>
        </p:nvSpPr>
        <p:spPr>
          <a:xfrm>
            <a:off x="3351960" y="390060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102"/>
          <p:cNvSpPr/>
          <p:nvPr/>
        </p:nvSpPr>
        <p:spPr>
          <a:xfrm>
            <a:off x="3583080" y="390060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CustomShape 103"/>
          <p:cNvSpPr/>
          <p:nvPr/>
        </p:nvSpPr>
        <p:spPr>
          <a:xfrm>
            <a:off x="3814560" y="390060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1" name="CustomShape 104"/>
          <p:cNvSpPr/>
          <p:nvPr/>
        </p:nvSpPr>
        <p:spPr>
          <a:xfrm>
            <a:off x="1732680" y="412632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105"/>
          <p:cNvSpPr/>
          <p:nvPr/>
        </p:nvSpPr>
        <p:spPr>
          <a:xfrm>
            <a:off x="1963800" y="412632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3" name="CustomShape 106"/>
          <p:cNvSpPr/>
          <p:nvPr/>
        </p:nvSpPr>
        <p:spPr>
          <a:xfrm>
            <a:off x="2195280" y="412632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CustomShape 107"/>
          <p:cNvSpPr/>
          <p:nvPr/>
        </p:nvSpPr>
        <p:spPr>
          <a:xfrm>
            <a:off x="2426760" y="412632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108"/>
          <p:cNvSpPr/>
          <p:nvPr/>
        </p:nvSpPr>
        <p:spPr>
          <a:xfrm>
            <a:off x="2657880" y="412632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CustomShape 109"/>
          <p:cNvSpPr/>
          <p:nvPr/>
        </p:nvSpPr>
        <p:spPr>
          <a:xfrm>
            <a:off x="2889360" y="412632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CustomShape 110"/>
          <p:cNvSpPr/>
          <p:nvPr/>
        </p:nvSpPr>
        <p:spPr>
          <a:xfrm>
            <a:off x="3120480" y="412632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CustomShape 111"/>
          <p:cNvSpPr/>
          <p:nvPr/>
        </p:nvSpPr>
        <p:spPr>
          <a:xfrm>
            <a:off x="3351960" y="412632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CustomShape 112"/>
          <p:cNvSpPr/>
          <p:nvPr/>
        </p:nvSpPr>
        <p:spPr>
          <a:xfrm>
            <a:off x="3583080" y="412632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113"/>
          <p:cNvSpPr/>
          <p:nvPr/>
        </p:nvSpPr>
        <p:spPr>
          <a:xfrm>
            <a:off x="3814560" y="412632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114"/>
          <p:cNvSpPr/>
          <p:nvPr/>
        </p:nvSpPr>
        <p:spPr>
          <a:xfrm>
            <a:off x="4959360" y="209736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115"/>
          <p:cNvSpPr/>
          <p:nvPr/>
        </p:nvSpPr>
        <p:spPr>
          <a:xfrm>
            <a:off x="5190480" y="209736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116"/>
          <p:cNvSpPr/>
          <p:nvPr/>
        </p:nvSpPr>
        <p:spPr>
          <a:xfrm>
            <a:off x="5421960" y="209736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117"/>
          <p:cNvSpPr/>
          <p:nvPr/>
        </p:nvSpPr>
        <p:spPr>
          <a:xfrm>
            <a:off x="5653080" y="209736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CustomShape 118"/>
          <p:cNvSpPr/>
          <p:nvPr/>
        </p:nvSpPr>
        <p:spPr>
          <a:xfrm>
            <a:off x="5884560" y="209736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119"/>
          <p:cNvSpPr/>
          <p:nvPr/>
        </p:nvSpPr>
        <p:spPr>
          <a:xfrm>
            <a:off x="6115680" y="209736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120"/>
          <p:cNvSpPr/>
          <p:nvPr/>
        </p:nvSpPr>
        <p:spPr>
          <a:xfrm>
            <a:off x="6347160" y="209736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CustomShape 121"/>
          <p:cNvSpPr/>
          <p:nvPr/>
        </p:nvSpPr>
        <p:spPr>
          <a:xfrm>
            <a:off x="6578640" y="209736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122"/>
          <p:cNvSpPr/>
          <p:nvPr/>
        </p:nvSpPr>
        <p:spPr>
          <a:xfrm>
            <a:off x="6809760" y="209736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CustomShape 123"/>
          <p:cNvSpPr/>
          <p:nvPr/>
        </p:nvSpPr>
        <p:spPr>
          <a:xfrm>
            <a:off x="7041240" y="209736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" name="CustomShape 124"/>
          <p:cNvSpPr/>
          <p:nvPr/>
        </p:nvSpPr>
        <p:spPr>
          <a:xfrm>
            <a:off x="4959360" y="232308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125"/>
          <p:cNvSpPr/>
          <p:nvPr/>
        </p:nvSpPr>
        <p:spPr>
          <a:xfrm>
            <a:off x="5190480" y="232308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CustomShape 126"/>
          <p:cNvSpPr/>
          <p:nvPr/>
        </p:nvSpPr>
        <p:spPr>
          <a:xfrm>
            <a:off x="5421960" y="232308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127"/>
          <p:cNvSpPr/>
          <p:nvPr/>
        </p:nvSpPr>
        <p:spPr>
          <a:xfrm>
            <a:off x="5653080" y="232308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CustomShape 128"/>
          <p:cNvSpPr/>
          <p:nvPr/>
        </p:nvSpPr>
        <p:spPr>
          <a:xfrm>
            <a:off x="5884560" y="232308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CustomShape 129"/>
          <p:cNvSpPr/>
          <p:nvPr/>
        </p:nvSpPr>
        <p:spPr>
          <a:xfrm>
            <a:off x="6115680" y="232308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CustomShape 130"/>
          <p:cNvSpPr/>
          <p:nvPr/>
        </p:nvSpPr>
        <p:spPr>
          <a:xfrm>
            <a:off x="6347160" y="232308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CustomShape 131"/>
          <p:cNvSpPr/>
          <p:nvPr/>
        </p:nvSpPr>
        <p:spPr>
          <a:xfrm>
            <a:off x="6578640" y="232308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CustomShape 132"/>
          <p:cNvSpPr/>
          <p:nvPr/>
        </p:nvSpPr>
        <p:spPr>
          <a:xfrm>
            <a:off x="6809760" y="232308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133"/>
          <p:cNvSpPr/>
          <p:nvPr/>
        </p:nvSpPr>
        <p:spPr>
          <a:xfrm>
            <a:off x="7041240" y="232308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CustomShape 134"/>
          <p:cNvSpPr/>
          <p:nvPr/>
        </p:nvSpPr>
        <p:spPr>
          <a:xfrm>
            <a:off x="4959360" y="254880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CustomShape 135"/>
          <p:cNvSpPr/>
          <p:nvPr/>
        </p:nvSpPr>
        <p:spPr>
          <a:xfrm>
            <a:off x="5190480" y="254880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" name="CustomShape 136"/>
          <p:cNvSpPr/>
          <p:nvPr/>
        </p:nvSpPr>
        <p:spPr>
          <a:xfrm>
            <a:off x="5421960" y="254880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137"/>
          <p:cNvSpPr/>
          <p:nvPr/>
        </p:nvSpPr>
        <p:spPr>
          <a:xfrm>
            <a:off x="5653080" y="254880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CustomShape 138"/>
          <p:cNvSpPr/>
          <p:nvPr/>
        </p:nvSpPr>
        <p:spPr>
          <a:xfrm>
            <a:off x="5884560" y="254880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139"/>
          <p:cNvSpPr/>
          <p:nvPr/>
        </p:nvSpPr>
        <p:spPr>
          <a:xfrm>
            <a:off x="6115680" y="254880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CustomShape 140"/>
          <p:cNvSpPr/>
          <p:nvPr/>
        </p:nvSpPr>
        <p:spPr>
          <a:xfrm>
            <a:off x="6347160" y="254880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CustomShape 141"/>
          <p:cNvSpPr/>
          <p:nvPr/>
        </p:nvSpPr>
        <p:spPr>
          <a:xfrm>
            <a:off x="6578640" y="254880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CustomShape 142"/>
          <p:cNvSpPr/>
          <p:nvPr/>
        </p:nvSpPr>
        <p:spPr>
          <a:xfrm>
            <a:off x="6809760" y="254880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CustomShape 143"/>
          <p:cNvSpPr/>
          <p:nvPr/>
        </p:nvSpPr>
        <p:spPr>
          <a:xfrm>
            <a:off x="7041240" y="254880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CustomShape 144"/>
          <p:cNvSpPr/>
          <p:nvPr/>
        </p:nvSpPr>
        <p:spPr>
          <a:xfrm>
            <a:off x="4959360" y="277452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CustomShape 145"/>
          <p:cNvSpPr/>
          <p:nvPr/>
        </p:nvSpPr>
        <p:spPr>
          <a:xfrm>
            <a:off x="5190480" y="277452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CustomShape 146"/>
          <p:cNvSpPr/>
          <p:nvPr/>
        </p:nvSpPr>
        <p:spPr>
          <a:xfrm>
            <a:off x="5421960" y="277452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147"/>
          <p:cNvSpPr/>
          <p:nvPr/>
        </p:nvSpPr>
        <p:spPr>
          <a:xfrm>
            <a:off x="5653080" y="277452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CustomShape 148"/>
          <p:cNvSpPr/>
          <p:nvPr/>
        </p:nvSpPr>
        <p:spPr>
          <a:xfrm>
            <a:off x="5884560" y="277452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CustomShape 149"/>
          <p:cNvSpPr/>
          <p:nvPr/>
        </p:nvSpPr>
        <p:spPr>
          <a:xfrm>
            <a:off x="6115680" y="277452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CustomShape 150"/>
          <p:cNvSpPr/>
          <p:nvPr/>
        </p:nvSpPr>
        <p:spPr>
          <a:xfrm>
            <a:off x="6347160" y="277452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CustomShape 151"/>
          <p:cNvSpPr/>
          <p:nvPr/>
        </p:nvSpPr>
        <p:spPr>
          <a:xfrm>
            <a:off x="6578640" y="277452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152"/>
          <p:cNvSpPr/>
          <p:nvPr/>
        </p:nvSpPr>
        <p:spPr>
          <a:xfrm>
            <a:off x="6809760" y="277452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CustomShape 153"/>
          <p:cNvSpPr/>
          <p:nvPr/>
        </p:nvSpPr>
        <p:spPr>
          <a:xfrm>
            <a:off x="7041240" y="277452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154"/>
          <p:cNvSpPr/>
          <p:nvPr/>
        </p:nvSpPr>
        <p:spPr>
          <a:xfrm>
            <a:off x="4959360" y="299988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CustomShape 155"/>
          <p:cNvSpPr/>
          <p:nvPr/>
        </p:nvSpPr>
        <p:spPr>
          <a:xfrm>
            <a:off x="5190480" y="299988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" name="CustomShape 156"/>
          <p:cNvSpPr/>
          <p:nvPr/>
        </p:nvSpPr>
        <p:spPr>
          <a:xfrm>
            <a:off x="5421960" y="299988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157"/>
          <p:cNvSpPr/>
          <p:nvPr/>
        </p:nvSpPr>
        <p:spPr>
          <a:xfrm>
            <a:off x="5653080" y="299988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CustomShape 158"/>
          <p:cNvSpPr/>
          <p:nvPr/>
        </p:nvSpPr>
        <p:spPr>
          <a:xfrm>
            <a:off x="5884560" y="299988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6" name="CustomShape 159"/>
          <p:cNvSpPr/>
          <p:nvPr/>
        </p:nvSpPr>
        <p:spPr>
          <a:xfrm>
            <a:off x="6115680" y="299988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CustomShape 160"/>
          <p:cNvSpPr/>
          <p:nvPr/>
        </p:nvSpPr>
        <p:spPr>
          <a:xfrm>
            <a:off x="6347160" y="299988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CustomShape 161"/>
          <p:cNvSpPr/>
          <p:nvPr/>
        </p:nvSpPr>
        <p:spPr>
          <a:xfrm>
            <a:off x="6578640" y="299988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CustomShape 162"/>
          <p:cNvSpPr/>
          <p:nvPr/>
        </p:nvSpPr>
        <p:spPr>
          <a:xfrm>
            <a:off x="6809760" y="299988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ustomShape 163"/>
          <p:cNvSpPr/>
          <p:nvPr/>
        </p:nvSpPr>
        <p:spPr>
          <a:xfrm>
            <a:off x="7041240" y="299988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CustomShape 164"/>
          <p:cNvSpPr/>
          <p:nvPr/>
        </p:nvSpPr>
        <p:spPr>
          <a:xfrm>
            <a:off x="4959360" y="322560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CustomShape 165"/>
          <p:cNvSpPr/>
          <p:nvPr/>
        </p:nvSpPr>
        <p:spPr>
          <a:xfrm>
            <a:off x="5190480" y="322560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" name="CustomShape 166"/>
          <p:cNvSpPr/>
          <p:nvPr/>
        </p:nvSpPr>
        <p:spPr>
          <a:xfrm>
            <a:off x="5421960" y="322560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" name="CustomShape 167"/>
          <p:cNvSpPr/>
          <p:nvPr/>
        </p:nvSpPr>
        <p:spPr>
          <a:xfrm>
            <a:off x="5653080" y="322560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5" name="CustomShape 168"/>
          <p:cNvSpPr/>
          <p:nvPr/>
        </p:nvSpPr>
        <p:spPr>
          <a:xfrm>
            <a:off x="5884560" y="322560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6" name="CustomShape 169"/>
          <p:cNvSpPr/>
          <p:nvPr/>
        </p:nvSpPr>
        <p:spPr>
          <a:xfrm>
            <a:off x="6115680" y="322560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CustomShape 170"/>
          <p:cNvSpPr/>
          <p:nvPr/>
        </p:nvSpPr>
        <p:spPr>
          <a:xfrm>
            <a:off x="6347160" y="322560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CustomShape 171"/>
          <p:cNvSpPr/>
          <p:nvPr/>
        </p:nvSpPr>
        <p:spPr>
          <a:xfrm>
            <a:off x="6578640" y="322560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CustomShape 172"/>
          <p:cNvSpPr/>
          <p:nvPr/>
        </p:nvSpPr>
        <p:spPr>
          <a:xfrm>
            <a:off x="6809760" y="322560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0" name="CustomShape 173"/>
          <p:cNvSpPr/>
          <p:nvPr/>
        </p:nvSpPr>
        <p:spPr>
          <a:xfrm>
            <a:off x="7041240" y="322560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CustomShape 174"/>
          <p:cNvSpPr/>
          <p:nvPr/>
        </p:nvSpPr>
        <p:spPr>
          <a:xfrm>
            <a:off x="4959360" y="345132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CustomShape 175"/>
          <p:cNvSpPr/>
          <p:nvPr/>
        </p:nvSpPr>
        <p:spPr>
          <a:xfrm>
            <a:off x="5190480" y="345132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176"/>
          <p:cNvSpPr/>
          <p:nvPr/>
        </p:nvSpPr>
        <p:spPr>
          <a:xfrm>
            <a:off x="5421960" y="345132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177"/>
          <p:cNvSpPr/>
          <p:nvPr/>
        </p:nvSpPr>
        <p:spPr>
          <a:xfrm>
            <a:off x="5653080" y="345132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178"/>
          <p:cNvSpPr/>
          <p:nvPr/>
        </p:nvSpPr>
        <p:spPr>
          <a:xfrm>
            <a:off x="5884560" y="345132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CustomShape 179"/>
          <p:cNvSpPr/>
          <p:nvPr/>
        </p:nvSpPr>
        <p:spPr>
          <a:xfrm>
            <a:off x="6115680" y="345132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180"/>
          <p:cNvSpPr/>
          <p:nvPr/>
        </p:nvSpPr>
        <p:spPr>
          <a:xfrm>
            <a:off x="6347160" y="345132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" name="CustomShape 181"/>
          <p:cNvSpPr/>
          <p:nvPr/>
        </p:nvSpPr>
        <p:spPr>
          <a:xfrm>
            <a:off x="6578640" y="345132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" name="CustomShape 182"/>
          <p:cNvSpPr/>
          <p:nvPr/>
        </p:nvSpPr>
        <p:spPr>
          <a:xfrm>
            <a:off x="6809760" y="345132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" name="CustomShape 183"/>
          <p:cNvSpPr/>
          <p:nvPr/>
        </p:nvSpPr>
        <p:spPr>
          <a:xfrm>
            <a:off x="7041240" y="345132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" name="CustomShape 184"/>
          <p:cNvSpPr/>
          <p:nvPr/>
        </p:nvSpPr>
        <p:spPr>
          <a:xfrm>
            <a:off x="4959360" y="367704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" name="CustomShape 185"/>
          <p:cNvSpPr/>
          <p:nvPr/>
        </p:nvSpPr>
        <p:spPr>
          <a:xfrm>
            <a:off x="5190480" y="367704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3" name="CustomShape 186"/>
          <p:cNvSpPr/>
          <p:nvPr/>
        </p:nvSpPr>
        <p:spPr>
          <a:xfrm>
            <a:off x="5421960" y="367704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CustomShape 187"/>
          <p:cNvSpPr/>
          <p:nvPr/>
        </p:nvSpPr>
        <p:spPr>
          <a:xfrm>
            <a:off x="5653080" y="367704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CustomShape 188"/>
          <p:cNvSpPr/>
          <p:nvPr/>
        </p:nvSpPr>
        <p:spPr>
          <a:xfrm>
            <a:off x="5884560" y="367704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" name="CustomShape 189"/>
          <p:cNvSpPr/>
          <p:nvPr/>
        </p:nvSpPr>
        <p:spPr>
          <a:xfrm>
            <a:off x="6115680" y="367704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CustomShape 190"/>
          <p:cNvSpPr/>
          <p:nvPr/>
        </p:nvSpPr>
        <p:spPr>
          <a:xfrm>
            <a:off x="6347160" y="367704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8" name="CustomShape 191"/>
          <p:cNvSpPr/>
          <p:nvPr/>
        </p:nvSpPr>
        <p:spPr>
          <a:xfrm>
            <a:off x="6578640" y="367704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9" name="CustomShape 192"/>
          <p:cNvSpPr/>
          <p:nvPr/>
        </p:nvSpPr>
        <p:spPr>
          <a:xfrm>
            <a:off x="6809760" y="367704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CustomShape 193"/>
          <p:cNvSpPr/>
          <p:nvPr/>
        </p:nvSpPr>
        <p:spPr>
          <a:xfrm>
            <a:off x="7041240" y="367704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CustomShape 194"/>
          <p:cNvSpPr/>
          <p:nvPr/>
        </p:nvSpPr>
        <p:spPr>
          <a:xfrm>
            <a:off x="4959360" y="390276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CustomShape 195"/>
          <p:cNvSpPr/>
          <p:nvPr/>
        </p:nvSpPr>
        <p:spPr>
          <a:xfrm>
            <a:off x="5190480" y="390276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196"/>
          <p:cNvSpPr/>
          <p:nvPr/>
        </p:nvSpPr>
        <p:spPr>
          <a:xfrm>
            <a:off x="5421960" y="390276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CustomShape 197"/>
          <p:cNvSpPr/>
          <p:nvPr/>
        </p:nvSpPr>
        <p:spPr>
          <a:xfrm>
            <a:off x="5653080" y="390276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5" name="CustomShape 198"/>
          <p:cNvSpPr/>
          <p:nvPr/>
        </p:nvSpPr>
        <p:spPr>
          <a:xfrm>
            <a:off x="5884560" y="390276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CustomShape 199"/>
          <p:cNvSpPr/>
          <p:nvPr/>
        </p:nvSpPr>
        <p:spPr>
          <a:xfrm>
            <a:off x="6115680" y="390276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CustomShape 200"/>
          <p:cNvSpPr/>
          <p:nvPr/>
        </p:nvSpPr>
        <p:spPr>
          <a:xfrm>
            <a:off x="6347160" y="390276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201"/>
          <p:cNvSpPr/>
          <p:nvPr/>
        </p:nvSpPr>
        <p:spPr>
          <a:xfrm>
            <a:off x="6578640" y="390276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202"/>
          <p:cNvSpPr/>
          <p:nvPr/>
        </p:nvSpPr>
        <p:spPr>
          <a:xfrm>
            <a:off x="6809760" y="390276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203"/>
          <p:cNvSpPr/>
          <p:nvPr/>
        </p:nvSpPr>
        <p:spPr>
          <a:xfrm>
            <a:off x="7041240" y="390276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204"/>
          <p:cNvSpPr/>
          <p:nvPr/>
        </p:nvSpPr>
        <p:spPr>
          <a:xfrm>
            <a:off x="4959360" y="412848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205"/>
          <p:cNvSpPr/>
          <p:nvPr/>
        </p:nvSpPr>
        <p:spPr>
          <a:xfrm>
            <a:off x="5190480" y="412848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206"/>
          <p:cNvSpPr/>
          <p:nvPr/>
        </p:nvSpPr>
        <p:spPr>
          <a:xfrm>
            <a:off x="5421960" y="412848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207"/>
          <p:cNvSpPr/>
          <p:nvPr/>
        </p:nvSpPr>
        <p:spPr>
          <a:xfrm>
            <a:off x="5653080" y="412848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208"/>
          <p:cNvSpPr/>
          <p:nvPr/>
        </p:nvSpPr>
        <p:spPr>
          <a:xfrm>
            <a:off x="5884560" y="412848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209"/>
          <p:cNvSpPr/>
          <p:nvPr/>
        </p:nvSpPr>
        <p:spPr>
          <a:xfrm>
            <a:off x="6115680" y="412848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CustomShape 210"/>
          <p:cNvSpPr/>
          <p:nvPr/>
        </p:nvSpPr>
        <p:spPr>
          <a:xfrm>
            <a:off x="6347160" y="412848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211"/>
          <p:cNvSpPr/>
          <p:nvPr/>
        </p:nvSpPr>
        <p:spPr>
          <a:xfrm>
            <a:off x="6578640" y="412848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CustomShape 212"/>
          <p:cNvSpPr/>
          <p:nvPr/>
        </p:nvSpPr>
        <p:spPr>
          <a:xfrm>
            <a:off x="6809760" y="412848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213"/>
          <p:cNvSpPr/>
          <p:nvPr/>
        </p:nvSpPr>
        <p:spPr>
          <a:xfrm>
            <a:off x="7041240" y="412848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1" name="CustomShape 87">
            <a:extLst>
              <a:ext uri="{FF2B5EF4-FFF2-40B4-BE49-F238E27FC236}">
                <a16:creationId xmlns:a16="http://schemas.microsoft.com/office/drawing/2014/main" id="{AF3056AF-60F9-4BA5-9F56-E449C6755B61}"/>
              </a:ext>
            </a:extLst>
          </p:cNvPr>
          <p:cNvSpPr/>
          <p:nvPr/>
        </p:nvSpPr>
        <p:spPr>
          <a:xfrm>
            <a:off x="2651760" y="3681906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CustomShape 87">
            <a:extLst>
              <a:ext uri="{FF2B5EF4-FFF2-40B4-BE49-F238E27FC236}">
                <a16:creationId xmlns:a16="http://schemas.microsoft.com/office/drawing/2014/main" id="{04C55EC8-55FA-4A0B-A013-4D11B5EF3C94}"/>
              </a:ext>
            </a:extLst>
          </p:cNvPr>
          <p:cNvSpPr/>
          <p:nvPr/>
        </p:nvSpPr>
        <p:spPr>
          <a:xfrm>
            <a:off x="2884319" y="3668761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CustomShape 87">
            <a:extLst>
              <a:ext uri="{FF2B5EF4-FFF2-40B4-BE49-F238E27FC236}">
                <a16:creationId xmlns:a16="http://schemas.microsoft.com/office/drawing/2014/main" id="{AA1DF686-A12E-4079-A401-D1B7D3352E2F}"/>
              </a:ext>
            </a:extLst>
          </p:cNvPr>
          <p:cNvSpPr/>
          <p:nvPr/>
        </p:nvSpPr>
        <p:spPr>
          <a:xfrm>
            <a:off x="3108780" y="367704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CustomShape 87">
            <a:extLst>
              <a:ext uri="{FF2B5EF4-FFF2-40B4-BE49-F238E27FC236}">
                <a16:creationId xmlns:a16="http://schemas.microsoft.com/office/drawing/2014/main" id="{67ACD520-A926-4A09-A321-AAF91A43804E}"/>
              </a:ext>
            </a:extLst>
          </p:cNvPr>
          <p:cNvSpPr/>
          <p:nvPr/>
        </p:nvSpPr>
        <p:spPr>
          <a:xfrm>
            <a:off x="3344942" y="3668761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87">
            <a:extLst>
              <a:ext uri="{FF2B5EF4-FFF2-40B4-BE49-F238E27FC236}">
                <a16:creationId xmlns:a16="http://schemas.microsoft.com/office/drawing/2014/main" id="{8762EED5-D521-43A0-A909-3ED4523FE556}"/>
              </a:ext>
            </a:extLst>
          </p:cNvPr>
          <p:cNvSpPr/>
          <p:nvPr/>
        </p:nvSpPr>
        <p:spPr>
          <a:xfrm>
            <a:off x="3583080" y="3668761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87">
            <a:extLst>
              <a:ext uri="{FF2B5EF4-FFF2-40B4-BE49-F238E27FC236}">
                <a16:creationId xmlns:a16="http://schemas.microsoft.com/office/drawing/2014/main" id="{5D25CC1B-7E40-4D50-AF0B-723D827DB692}"/>
              </a:ext>
            </a:extLst>
          </p:cNvPr>
          <p:cNvSpPr/>
          <p:nvPr/>
        </p:nvSpPr>
        <p:spPr>
          <a:xfrm>
            <a:off x="3820531" y="367704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CustomShape 87">
            <a:extLst>
              <a:ext uri="{FF2B5EF4-FFF2-40B4-BE49-F238E27FC236}">
                <a16:creationId xmlns:a16="http://schemas.microsoft.com/office/drawing/2014/main" id="{896CB4AE-D3CE-4BBB-925F-56544194B425}"/>
              </a:ext>
            </a:extLst>
          </p:cNvPr>
          <p:cNvSpPr/>
          <p:nvPr/>
        </p:nvSpPr>
        <p:spPr>
          <a:xfrm>
            <a:off x="1731646" y="3913359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8" name="CustomShape 87">
            <a:extLst>
              <a:ext uri="{FF2B5EF4-FFF2-40B4-BE49-F238E27FC236}">
                <a16:creationId xmlns:a16="http://schemas.microsoft.com/office/drawing/2014/main" id="{231A61E1-7E0D-46F1-95E8-19804D1667A8}"/>
              </a:ext>
            </a:extLst>
          </p:cNvPr>
          <p:cNvSpPr/>
          <p:nvPr/>
        </p:nvSpPr>
        <p:spPr>
          <a:xfrm>
            <a:off x="1956286" y="3894481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CustomShape 87">
            <a:extLst>
              <a:ext uri="{FF2B5EF4-FFF2-40B4-BE49-F238E27FC236}">
                <a16:creationId xmlns:a16="http://schemas.microsoft.com/office/drawing/2014/main" id="{B90A2302-F6CF-4401-8FC0-F6B59EFE0101}"/>
              </a:ext>
            </a:extLst>
          </p:cNvPr>
          <p:cNvSpPr/>
          <p:nvPr/>
        </p:nvSpPr>
        <p:spPr>
          <a:xfrm>
            <a:off x="2186451" y="3894481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0" name="CustomShape 181">
            <a:extLst>
              <a:ext uri="{FF2B5EF4-FFF2-40B4-BE49-F238E27FC236}">
                <a16:creationId xmlns:a16="http://schemas.microsoft.com/office/drawing/2014/main" id="{D6C80807-9103-46D1-8589-30AEBD790363}"/>
              </a:ext>
            </a:extLst>
          </p:cNvPr>
          <p:cNvSpPr/>
          <p:nvPr/>
        </p:nvSpPr>
        <p:spPr>
          <a:xfrm>
            <a:off x="6811145" y="344916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CustomShape 181">
            <a:extLst>
              <a:ext uri="{FF2B5EF4-FFF2-40B4-BE49-F238E27FC236}">
                <a16:creationId xmlns:a16="http://schemas.microsoft.com/office/drawing/2014/main" id="{A953525E-E469-4A44-A9A3-0A2219AB144E}"/>
              </a:ext>
            </a:extLst>
          </p:cNvPr>
          <p:cNvSpPr/>
          <p:nvPr/>
        </p:nvSpPr>
        <p:spPr>
          <a:xfrm>
            <a:off x="7052719" y="3459544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181">
            <a:extLst>
              <a:ext uri="{FF2B5EF4-FFF2-40B4-BE49-F238E27FC236}">
                <a16:creationId xmlns:a16="http://schemas.microsoft.com/office/drawing/2014/main" id="{82397996-FA04-4463-9A53-F2CD77088DDE}"/>
              </a:ext>
            </a:extLst>
          </p:cNvPr>
          <p:cNvSpPr/>
          <p:nvPr/>
        </p:nvSpPr>
        <p:spPr>
          <a:xfrm>
            <a:off x="4963291" y="3666961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3" name="CustomShape 181">
            <a:extLst>
              <a:ext uri="{FF2B5EF4-FFF2-40B4-BE49-F238E27FC236}">
                <a16:creationId xmlns:a16="http://schemas.microsoft.com/office/drawing/2014/main" id="{FB6A312D-B3ED-4609-B80C-7157D04B7790}"/>
              </a:ext>
            </a:extLst>
          </p:cNvPr>
          <p:cNvSpPr/>
          <p:nvPr/>
        </p:nvSpPr>
        <p:spPr>
          <a:xfrm>
            <a:off x="5199452" y="367488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4" name="CustomShape 181">
            <a:extLst>
              <a:ext uri="{FF2B5EF4-FFF2-40B4-BE49-F238E27FC236}">
                <a16:creationId xmlns:a16="http://schemas.microsoft.com/office/drawing/2014/main" id="{3E150E93-53B3-4C28-9A79-6BE880774E88}"/>
              </a:ext>
            </a:extLst>
          </p:cNvPr>
          <p:cNvSpPr/>
          <p:nvPr/>
        </p:nvSpPr>
        <p:spPr>
          <a:xfrm>
            <a:off x="5425449" y="367539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3" name="CustomShape 14">
            <a:extLst>
              <a:ext uri="{FF2B5EF4-FFF2-40B4-BE49-F238E27FC236}">
                <a16:creationId xmlns:a16="http://schemas.microsoft.com/office/drawing/2014/main" id="{85483B14-184C-4041-A03A-260B197E114F}"/>
              </a:ext>
            </a:extLst>
          </p:cNvPr>
          <p:cNvSpPr/>
          <p:nvPr/>
        </p:nvSpPr>
        <p:spPr>
          <a:xfrm>
            <a:off x="8194366" y="209520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4" name="CustomShape 15">
            <a:extLst>
              <a:ext uri="{FF2B5EF4-FFF2-40B4-BE49-F238E27FC236}">
                <a16:creationId xmlns:a16="http://schemas.microsoft.com/office/drawing/2014/main" id="{4A432CF6-3A16-4A4B-9BA5-0AC9CE1C5DEE}"/>
              </a:ext>
            </a:extLst>
          </p:cNvPr>
          <p:cNvSpPr/>
          <p:nvPr/>
        </p:nvSpPr>
        <p:spPr>
          <a:xfrm>
            <a:off x="8425486" y="209520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5" name="CustomShape 16">
            <a:extLst>
              <a:ext uri="{FF2B5EF4-FFF2-40B4-BE49-F238E27FC236}">
                <a16:creationId xmlns:a16="http://schemas.microsoft.com/office/drawing/2014/main" id="{F0098839-7390-4D4A-BC93-32BCBC191D7D}"/>
              </a:ext>
            </a:extLst>
          </p:cNvPr>
          <p:cNvSpPr/>
          <p:nvPr/>
        </p:nvSpPr>
        <p:spPr>
          <a:xfrm>
            <a:off x="8656966" y="209520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6" name="CustomShape 17">
            <a:extLst>
              <a:ext uri="{FF2B5EF4-FFF2-40B4-BE49-F238E27FC236}">
                <a16:creationId xmlns:a16="http://schemas.microsoft.com/office/drawing/2014/main" id="{9AC76747-1E54-4478-8181-74C2A78D85F4}"/>
              </a:ext>
            </a:extLst>
          </p:cNvPr>
          <p:cNvSpPr/>
          <p:nvPr/>
        </p:nvSpPr>
        <p:spPr>
          <a:xfrm>
            <a:off x="8888446" y="209520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7" name="CustomShape 18">
            <a:extLst>
              <a:ext uri="{FF2B5EF4-FFF2-40B4-BE49-F238E27FC236}">
                <a16:creationId xmlns:a16="http://schemas.microsoft.com/office/drawing/2014/main" id="{84525AE3-68EA-4AAD-8409-DE68D78BBDBB}"/>
              </a:ext>
            </a:extLst>
          </p:cNvPr>
          <p:cNvSpPr/>
          <p:nvPr/>
        </p:nvSpPr>
        <p:spPr>
          <a:xfrm>
            <a:off x="9119566" y="209520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8" name="CustomShape 19">
            <a:extLst>
              <a:ext uri="{FF2B5EF4-FFF2-40B4-BE49-F238E27FC236}">
                <a16:creationId xmlns:a16="http://schemas.microsoft.com/office/drawing/2014/main" id="{7DA15FCC-8564-4F1E-B4AE-92D0C417E0C4}"/>
              </a:ext>
            </a:extLst>
          </p:cNvPr>
          <p:cNvSpPr/>
          <p:nvPr/>
        </p:nvSpPr>
        <p:spPr>
          <a:xfrm>
            <a:off x="9351046" y="209520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9" name="CustomShape 20">
            <a:extLst>
              <a:ext uri="{FF2B5EF4-FFF2-40B4-BE49-F238E27FC236}">
                <a16:creationId xmlns:a16="http://schemas.microsoft.com/office/drawing/2014/main" id="{D65B99F8-71FB-47FC-A858-691A6BD25B26}"/>
              </a:ext>
            </a:extLst>
          </p:cNvPr>
          <p:cNvSpPr/>
          <p:nvPr/>
        </p:nvSpPr>
        <p:spPr>
          <a:xfrm>
            <a:off x="9582166" y="209520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0" name="CustomShape 21">
            <a:extLst>
              <a:ext uri="{FF2B5EF4-FFF2-40B4-BE49-F238E27FC236}">
                <a16:creationId xmlns:a16="http://schemas.microsoft.com/office/drawing/2014/main" id="{85098107-BFD4-4402-8E6A-297203AFBB4C}"/>
              </a:ext>
            </a:extLst>
          </p:cNvPr>
          <p:cNvSpPr/>
          <p:nvPr/>
        </p:nvSpPr>
        <p:spPr>
          <a:xfrm>
            <a:off x="9813646" y="209520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1" name="CustomShape 22">
            <a:extLst>
              <a:ext uri="{FF2B5EF4-FFF2-40B4-BE49-F238E27FC236}">
                <a16:creationId xmlns:a16="http://schemas.microsoft.com/office/drawing/2014/main" id="{48CF6FA3-50DC-4CE7-BB1E-1BA22DA36049}"/>
              </a:ext>
            </a:extLst>
          </p:cNvPr>
          <p:cNvSpPr/>
          <p:nvPr/>
        </p:nvSpPr>
        <p:spPr>
          <a:xfrm>
            <a:off x="10044766" y="209520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2" name="CustomShape 23">
            <a:extLst>
              <a:ext uri="{FF2B5EF4-FFF2-40B4-BE49-F238E27FC236}">
                <a16:creationId xmlns:a16="http://schemas.microsoft.com/office/drawing/2014/main" id="{DC5C0145-139A-4FB6-A1C2-5A71A2AFD2F1}"/>
              </a:ext>
            </a:extLst>
          </p:cNvPr>
          <p:cNvSpPr/>
          <p:nvPr/>
        </p:nvSpPr>
        <p:spPr>
          <a:xfrm>
            <a:off x="10276246" y="209520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3" name="CustomShape 24">
            <a:extLst>
              <a:ext uri="{FF2B5EF4-FFF2-40B4-BE49-F238E27FC236}">
                <a16:creationId xmlns:a16="http://schemas.microsoft.com/office/drawing/2014/main" id="{1B79B675-DE25-4FD1-9579-4BBC30BCF977}"/>
              </a:ext>
            </a:extLst>
          </p:cNvPr>
          <p:cNvSpPr/>
          <p:nvPr/>
        </p:nvSpPr>
        <p:spPr>
          <a:xfrm>
            <a:off x="8194366" y="232092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4" name="CustomShape 25">
            <a:extLst>
              <a:ext uri="{FF2B5EF4-FFF2-40B4-BE49-F238E27FC236}">
                <a16:creationId xmlns:a16="http://schemas.microsoft.com/office/drawing/2014/main" id="{3996BDD3-84BB-49A6-A0A7-F57C97E42864}"/>
              </a:ext>
            </a:extLst>
          </p:cNvPr>
          <p:cNvSpPr/>
          <p:nvPr/>
        </p:nvSpPr>
        <p:spPr>
          <a:xfrm>
            <a:off x="8425486" y="232092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5" name="CustomShape 26">
            <a:extLst>
              <a:ext uri="{FF2B5EF4-FFF2-40B4-BE49-F238E27FC236}">
                <a16:creationId xmlns:a16="http://schemas.microsoft.com/office/drawing/2014/main" id="{FAADE101-4B9F-44A3-935D-54D43D2E89BE}"/>
              </a:ext>
            </a:extLst>
          </p:cNvPr>
          <p:cNvSpPr/>
          <p:nvPr/>
        </p:nvSpPr>
        <p:spPr>
          <a:xfrm>
            <a:off x="8656966" y="232092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6" name="CustomShape 27">
            <a:extLst>
              <a:ext uri="{FF2B5EF4-FFF2-40B4-BE49-F238E27FC236}">
                <a16:creationId xmlns:a16="http://schemas.microsoft.com/office/drawing/2014/main" id="{90A4C3B9-F7DE-4199-9DCE-95D432734B74}"/>
              </a:ext>
            </a:extLst>
          </p:cNvPr>
          <p:cNvSpPr/>
          <p:nvPr/>
        </p:nvSpPr>
        <p:spPr>
          <a:xfrm>
            <a:off x="8888446" y="232092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7" name="CustomShape 28">
            <a:extLst>
              <a:ext uri="{FF2B5EF4-FFF2-40B4-BE49-F238E27FC236}">
                <a16:creationId xmlns:a16="http://schemas.microsoft.com/office/drawing/2014/main" id="{F232893B-BA5B-470D-9EC2-660EB43708F1}"/>
              </a:ext>
            </a:extLst>
          </p:cNvPr>
          <p:cNvSpPr/>
          <p:nvPr/>
        </p:nvSpPr>
        <p:spPr>
          <a:xfrm>
            <a:off x="9119566" y="232092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8" name="CustomShape 29">
            <a:extLst>
              <a:ext uri="{FF2B5EF4-FFF2-40B4-BE49-F238E27FC236}">
                <a16:creationId xmlns:a16="http://schemas.microsoft.com/office/drawing/2014/main" id="{452EFED8-799B-4146-BFCC-8C2044905896}"/>
              </a:ext>
            </a:extLst>
          </p:cNvPr>
          <p:cNvSpPr/>
          <p:nvPr/>
        </p:nvSpPr>
        <p:spPr>
          <a:xfrm>
            <a:off x="9351046" y="232092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9" name="CustomShape 30">
            <a:extLst>
              <a:ext uri="{FF2B5EF4-FFF2-40B4-BE49-F238E27FC236}">
                <a16:creationId xmlns:a16="http://schemas.microsoft.com/office/drawing/2014/main" id="{B447E429-5D2F-4C2E-875F-9490D825567E}"/>
              </a:ext>
            </a:extLst>
          </p:cNvPr>
          <p:cNvSpPr/>
          <p:nvPr/>
        </p:nvSpPr>
        <p:spPr>
          <a:xfrm>
            <a:off x="9582166" y="232092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0" name="CustomShape 31">
            <a:extLst>
              <a:ext uri="{FF2B5EF4-FFF2-40B4-BE49-F238E27FC236}">
                <a16:creationId xmlns:a16="http://schemas.microsoft.com/office/drawing/2014/main" id="{38E1C104-39D1-4212-A14C-E79F94F88CE4}"/>
              </a:ext>
            </a:extLst>
          </p:cNvPr>
          <p:cNvSpPr/>
          <p:nvPr/>
        </p:nvSpPr>
        <p:spPr>
          <a:xfrm>
            <a:off x="9813646" y="232092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1" name="CustomShape 32">
            <a:extLst>
              <a:ext uri="{FF2B5EF4-FFF2-40B4-BE49-F238E27FC236}">
                <a16:creationId xmlns:a16="http://schemas.microsoft.com/office/drawing/2014/main" id="{F98BA252-7FEC-4183-9769-CF04475A4576}"/>
              </a:ext>
            </a:extLst>
          </p:cNvPr>
          <p:cNvSpPr/>
          <p:nvPr/>
        </p:nvSpPr>
        <p:spPr>
          <a:xfrm>
            <a:off x="10044766" y="232092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2" name="CustomShape 33">
            <a:extLst>
              <a:ext uri="{FF2B5EF4-FFF2-40B4-BE49-F238E27FC236}">
                <a16:creationId xmlns:a16="http://schemas.microsoft.com/office/drawing/2014/main" id="{D2BCE083-80D3-4977-A05B-2CE992ACE625}"/>
              </a:ext>
            </a:extLst>
          </p:cNvPr>
          <p:cNvSpPr/>
          <p:nvPr/>
        </p:nvSpPr>
        <p:spPr>
          <a:xfrm>
            <a:off x="10276246" y="232092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3" name="CustomShape 34">
            <a:extLst>
              <a:ext uri="{FF2B5EF4-FFF2-40B4-BE49-F238E27FC236}">
                <a16:creationId xmlns:a16="http://schemas.microsoft.com/office/drawing/2014/main" id="{52B4F017-505D-4767-9573-12C299749765}"/>
              </a:ext>
            </a:extLst>
          </p:cNvPr>
          <p:cNvSpPr/>
          <p:nvPr/>
        </p:nvSpPr>
        <p:spPr>
          <a:xfrm>
            <a:off x="8194366" y="254664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4" name="CustomShape 35">
            <a:extLst>
              <a:ext uri="{FF2B5EF4-FFF2-40B4-BE49-F238E27FC236}">
                <a16:creationId xmlns:a16="http://schemas.microsoft.com/office/drawing/2014/main" id="{BF4CAD3A-BF7F-4B86-A3AA-179328D09BE2}"/>
              </a:ext>
            </a:extLst>
          </p:cNvPr>
          <p:cNvSpPr/>
          <p:nvPr/>
        </p:nvSpPr>
        <p:spPr>
          <a:xfrm>
            <a:off x="8425486" y="254664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5" name="CustomShape 36">
            <a:extLst>
              <a:ext uri="{FF2B5EF4-FFF2-40B4-BE49-F238E27FC236}">
                <a16:creationId xmlns:a16="http://schemas.microsoft.com/office/drawing/2014/main" id="{CA3E2602-AEB4-4B30-BC2F-4481F2BB7FC8}"/>
              </a:ext>
            </a:extLst>
          </p:cNvPr>
          <p:cNvSpPr/>
          <p:nvPr/>
        </p:nvSpPr>
        <p:spPr>
          <a:xfrm>
            <a:off x="8656966" y="254664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6" name="CustomShape 37">
            <a:extLst>
              <a:ext uri="{FF2B5EF4-FFF2-40B4-BE49-F238E27FC236}">
                <a16:creationId xmlns:a16="http://schemas.microsoft.com/office/drawing/2014/main" id="{3B2091F3-6033-445F-87C1-CDFDEF1CBE97}"/>
              </a:ext>
            </a:extLst>
          </p:cNvPr>
          <p:cNvSpPr/>
          <p:nvPr/>
        </p:nvSpPr>
        <p:spPr>
          <a:xfrm>
            <a:off x="8888446" y="254664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7" name="CustomShape 38">
            <a:extLst>
              <a:ext uri="{FF2B5EF4-FFF2-40B4-BE49-F238E27FC236}">
                <a16:creationId xmlns:a16="http://schemas.microsoft.com/office/drawing/2014/main" id="{03E58841-B3D0-477B-9C79-B10F967BE582}"/>
              </a:ext>
            </a:extLst>
          </p:cNvPr>
          <p:cNvSpPr/>
          <p:nvPr/>
        </p:nvSpPr>
        <p:spPr>
          <a:xfrm>
            <a:off x="9119566" y="254664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8" name="CustomShape 39">
            <a:extLst>
              <a:ext uri="{FF2B5EF4-FFF2-40B4-BE49-F238E27FC236}">
                <a16:creationId xmlns:a16="http://schemas.microsoft.com/office/drawing/2014/main" id="{8B990C6B-005B-488A-9F7C-E079F8122399}"/>
              </a:ext>
            </a:extLst>
          </p:cNvPr>
          <p:cNvSpPr/>
          <p:nvPr/>
        </p:nvSpPr>
        <p:spPr>
          <a:xfrm>
            <a:off x="9351046" y="254664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9" name="CustomShape 40">
            <a:extLst>
              <a:ext uri="{FF2B5EF4-FFF2-40B4-BE49-F238E27FC236}">
                <a16:creationId xmlns:a16="http://schemas.microsoft.com/office/drawing/2014/main" id="{21241E36-339E-4841-B948-BC8293707B77}"/>
              </a:ext>
            </a:extLst>
          </p:cNvPr>
          <p:cNvSpPr/>
          <p:nvPr/>
        </p:nvSpPr>
        <p:spPr>
          <a:xfrm>
            <a:off x="9582166" y="254664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0" name="CustomShape 41">
            <a:extLst>
              <a:ext uri="{FF2B5EF4-FFF2-40B4-BE49-F238E27FC236}">
                <a16:creationId xmlns:a16="http://schemas.microsoft.com/office/drawing/2014/main" id="{EEA835A6-954A-4740-82B0-34BD4645D48A}"/>
              </a:ext>
            </a:extLst>
          </p:cNvPr>
          <p:cNvSpPr/>
          <p:nvPr/>
        </p:nvSpPr>
        <p:spPr>
          <a:xfrm>
            <a:off x="9813646" y="254664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1" name="CustomShape 42">
            <a:extLst>
              <a:ext uri="{FF2B5EF4-FFF2-40B4-BE49-F238E27FC236}">
                <a16:creationId xmlns:a16="http://schemas.microsoft.com/office/drawing/2014/main" id="{7992F7F2-BAFD-4628-98EC-2B9FE93F670B}"/>
              </a:ext>
            </a:extLst>
          </p:cNvPr>
          <p:cNvSpPr/>
          <p:nvPr/>
        </p:nvSpPr>
        <p:spPr>
          <a:xfrm>
            <a:off x="10044766" y="254664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2" name="CustomShape 43">
            <a:extLst>
              <a:ext uri="{FF2B5EF4-FFF2-40B4-BE49-F238E27FC236}">
                <a16:creationId xmlns:a16="http://schemas.microsoft.com/office/drawing/2014/main" id="{DEDF804D-8E29-4C06-B3CB-B28AF1406766}"/>
              </a:ext>
            </a:extLst>
          </p:cNvPr>
          <p:cNvSpPr/>
          <p:nvPr/>
        </p:nvSpPr>
        <p:spPr>
          <a:xfrm>
            <a:off x="10276246" y="254664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3" name="CustomShape 44">
            <a:extLst>
              <a:ext uri="{FF2B5EF4-FFF2-40B4-BE49-F238E27FC236}">
                <a16:creationId xmlns:a16="http://schemas.microsoft.com/office/drawing/2014/main" id="{6F956A14-75E4-4E1F-9178-DCB324458683}"/>
              </a:ext>
            </a:extLst>
          </p:cNvPr>
          <p:cNvSpPr/>
          <p:nvPr/>
        </p:nvSpPr>
        <p:spPr>
          <a:xfrm>
            <a:off x="8194366" y="277236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4" name="CustomShape 45">
            <a:extLst>
              <a:ext uri="{FF2B5EF4-FFF2-40B4-BE49-F238E27FC236}">
                <a16:creationId xmlns:a16="http://schemas.microsoft.com/office/drawing/2014/main" id="{51C04620-44F8-4189-996A-07F4A487A797}"/>
              </a:ext>
            </a:extLst>
          </p:cNvPr>
          <p:cNvSpPr/>
          <p:nvPr/>
        </p:nvSpPr>
        <p:spPr>
          <a:xfrm>
            <a:off x="8425486" y="277236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5" name="CustomShape 46">
            <a:extLst>
              <a:ext uri="{FF2B5EF4-FFF2-40B4-BE49-F238E27FC236}">
                <a16:creationId xmlns:a16="http://schemas.microsoft.com/office/drawing/2014/main" id="{C44C9CA3-40B7-4710-A679-80FBAB201EFF}"/>
              </a:ext>
            </a:extLst>
          </p:cNvPr>
          <p:cNvSpPr/>
          <p:nvPr/>
        </p:nvSpPr>
        <p:spPr>
          <a:xfrm>
            <a:off x="8656966" y="277236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6" name="CustomShape 47">
            <a:extLst>
              <a:ext uri="{FF2B5EF4-FFF2-40B4-BE49-F238E27FC236}">
                <a16:creationId xmlns:a16="http://schemas.microsoft.com/office/drawing/2014/main" id="{942EF681-529A-41E4-A9CA-CE099C2FD82B}"/>
              </a:ext>
            </a:extLst>
          </p:cNvPr>
          <p:cNvSpPr/>
          <p:nvPr/>
        </p:nvSpPr>
        <p:spPr>
          <a:xfrm>
            <a:off x="8888446" y="277236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7" name="CustomShape 48">
            <a:extLst>
              <a:ext uri="{FF2B5EF4-FFF2-40B4-BE49-F238E27FC236}">
                <a16:creationId xmlns:a16="http://schemas.microsoft.com/office/drawing/2014/main" id="{BFB97240-B145-494F-9DE0-F5D8E23A9766}"/>
              </a:ext>
            </a:extLst>
          </p:cNvPr>
          <p:cNvSpPr/>
          <p:nvPr/>
        </p:nvSpPr>
        <p:spPr>
          <a:xfrm>
            <a:off x="9119566" y="277236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8" name="CustomShape 49">
            <a:extLst>
              <a:ext uri="{FF2B5EF4-FFF2-40B4-BE49-F238E27FC236}">
                <a16:creationId xmlns:a16="http://schemas.microsoft.com/office/drawing/2014/main" id="{BBABD5E9-B3AC-4715-9929-3A1B815794CB}"/>
              </a:ext>
            </a:extLst>
          </p:cNvPr>
          <p:cNvSpPr/>
          <p:nvPr/>
        </p:nvSpPr>
        <p:spPr>
          <a:xfrm>
            <a:off x="9351046" y="277236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9" name="CustomShape 50">
            <a:extLst>
              <a:ext uri="{FF2B5EF4-FFF2-40B4-BE49-F238E27FC236}">
                <a16:creationId xmlns:a16="http://schemas.microsoft.com/office/drawing/2014/main" id="{37639268-E832-4841-B878-6553020A9AAB}"/>
              </a:ext>
            </a:extLst>
          </p:cNvPr>
          <p:cNvSpPr/>
          <p:nvPr/>
        </p:nvSpPr>
        <p:spPr>
          <a:xfrm>
            <a:off x="9582166" y="277236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0" name="CustomShape 51">
            <a:extLst>
              <a:ext uri="{FF2B5EF4-FFF2-40B4-BE49-F238E27FC236}">
                <a16:creationId xmlns:a16="http://schemas.microsoft.com/office/drawing/2014/main" id="{FA79EF77-CA65-4C7B-99B6-61897DA9E453}"/>
              </a:ext>
            </a:extLst>
          </p:cNvPr>
          <p:cNvSpPr/>
          <p:nvPr/>
        </p:nvSpPr>
        <p:spPr>
          <a:xfrm>
            <a:off x="9813646" y="277236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1" name="CustomShape 52">
            <a:extLst>
              <a:ext uri="{FF2B5EF4-FFF2-40B4-BE49-F238E27FC236}">
                <a16:creationId xmlns:a16="http://schemas.microsoft.com/office/drawing/2014/main" id="{63DAD745-2EA8-42DE-A9BF-7460599A5528}"/>
              </a:ext>
            </a:extLst>
          </p:cNvPr>
          <p:cNvSpPr/>
          <p:nvPr/>
        </p:nvSpPr>
        <p:spPr>
          <a:xfrm>
            <a:off x="10044766" y="277236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2" name="CustomShape 53">
            <a:extLst>
              <a:ext uri="{FF2B5EF4-FFF2-40B4-BE49-F238E27FC236}">
                <a16:creationId xmlns:a16="http://schemas.microsoft.com/office/drawing/2014/main" id="{32D07034-35AD-4827-9669-16B34001AD5A}"/>
              </a:ext>
            </a:extLst>
          </p:cNvPr>
          <p:cNvSpPr/>
          <p:nvPr/>
        </p:nvSpPr>
        <p:spPr>
          <a:xfrm>
            <a:off x="10276246" y="277236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3" name="CustomShape 54">
            <a:extLst>
              <a:ext uri="{FF2B5EF4-FFF2-40B4-BE49-F238E27FC236}">
                <a16:creationId xmlns:a16="http://schemas.microsoft.com/office/drawing/2014/main" id="{383683C6-E63B-42C4-A31B-9DD5C1B42D38}"/>
              </a:ext>
            </a:extLst>
          </p:cNvPr>
          <p:cNvSpPr/>
          <p:nvPr/>
        </p:nvSpPr>
        <p:spPr>
          <a:xfrm>
            <a:off x="8194366" y="299808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4" name="CustomShape 55">
            <a:extLst>
              <a:ext uri="{FF2B5EF4-FFF2-40B4-BE49-F238E27FC236}">
                <a16:creationId xmlns:a16="http://schemas.microsoft.com/office/drawing/2014/main" id="{04E29085-9BC7-4E06-A56C-6C465BEB8C4E}"/>
              </a:ext>
            </a:extLst>
          </p:cNvPr>
          <p:cNvSpPr/>
          <p:nvPr/>
        </p:nvSpPr>
        <p:spPr>
          <a:xfrm>
            <a:off x="8425486" y="299808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5" name="CustomShape 56">
            <a:extLst>
              <a:ext uri="{FF2B5EF4-FFF2-40B4-BE49-F238E27FC236}">
                <a16:creationId xmlns:a16="http://schemas.microsoft.com/office/drawing/2014/main" id="{226C07AD-55D8-4EF2-9202-FD7010090A43}"/>
              </a:ext>
            </a:extLst>
          </p:cNvPr>
          <p:cNvSpPr/>
          <p:nvPr/>
        </p:nvSpPr>
        <p:spPr>
          <a:xfrm>
            <a:off x="8656966" y="299808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6" name="CustomShape 57">
            <a:extLst>
              <a:ext uri="{FF2B5EF4-FFF2-40B4-BE49-F238E27FC236}">
                <a16:creationId xmlns:a16="http://schemas.microsoft.com/office/drawing/2014/main" id="{24B92B1F-A911-458D-826B-77FFCD93C7F6}"/>
              </a:ext>
            </a:extLst>
          </p:cNvPr>
          <p:cNvSpPr/>
          <p:nvPr/>
        </p:nvSpPr>
        <p:spPr>
          <a:xfrm>
            <a:off x="8888446" y="299808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7" name="CustomShape 58">
            <a:extLst>
              <a:ext uri="{FF2B5EF4-FFF2-40B4-BE49-F238E27FC236}">
                <a16:creationId xmlns:a16="http://schemas.microsoft.com/office/drawing/2014/main" id="{20FB8F6C-98D8-4B28-AA19-62E6F43656C0}"/>
              </a:ext>
            </a:extLst>
          </p:cNvPr>
          <p:cNvSpPr/>
          <p:nvPr/>
        </p:nvSpPr>
        <p:spPr>
          <a:xfrm>
            <a:off x="9119566" y="299808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8" name="CustomShape 59">
            <a:extLst>
              <a:ext uri="{FF2B5EF4-FFF2-40B4-BE49-F238E27FC236}">
                <a16:creationId xmlns:a16="http://schemas.microsoft.com/office/drawing/2014/main" id="{9C8C4532-A6DA-44CA-A9F3-F2D26DC31D97}"/>
              </a:ext>
            </a:extLst>
          </p:cNvPr>
          <p:cNvSpPr/>
          <p:nvPr/>
        </p:nvSpPr>
        <p:spPr>
          <a:xfrm>
            <a:off x="9351046" y="299808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9" name="CustomShape 60">
            <a:extLst>
              <a:ext uri="{FF2B5EF4-FFF2-40B4-BE49-F238E27FC236}">
                <a16:creationId xmlns:a16="http://schemas.microsoft.com/office/drawing/2014/main" id="{2B6BD046-3910-4FAC-8235-C25D6DB6A091}"/>
              </a:ext>
            </a:extLst>
          </p:cNvPr>
          <p:cNvSpPr/>
          <p:nvPr/>
        </p:nvSpPr>
        <p:spPr>
          <a:xfrm>
            <a:off x="9582166" y="299808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0" name="CustomShape 61">
            <a:extLst>
              <a:ext uri="{FF2B5EF4-FFF2-40B4-BE49-F238E27FC236}">
                <a16:creationId xmlns:a16="http://schemas.microsoft.com/office/drawing/2014/main" id="{95BFF9FF-FE7F-4113-A263-2453CD837C01}"/>
              </a:ext>
            </a:extLst>
          </p:cNvPr>
          <p:cNvSpPr/>
          <p:nvPr/>
        </p:nvSpPr>
        <p:spPr>
          <a:xfrm>
            <a:off x="9813646" y="299808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1" name="CustomShape 62">
            <a:extLst>
              <a:ext uri="{FF2B5EF4-FFF2-40B4-BE49-F238E27FC236}">
                <a16:creationId xmlns:a16="http://schemas.microsoft.com/office/drawing/2014/main" id="{D35E6F8B-703F-4F90-83C5-A47E0CE99908}"/>
              </a:ext>
            </a:extLst>
          </p:cNvPr>
          <p:cNvSpPr/>
          <p:nvPr/>
        </p:nvSpPr>
        <p:spPr>
          <a:xfrm>
            <a:off x="10044766" y="299808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2" name="CustomShape 63">
            <a:extLst>
              <a:ext uri="{FF2B5EF4-FFF2-40B4-BE49-F238E27FC236}">
                <a16:creationId xmlns:a16="http://schemas.microsoft.com/office/drawing/2014/main" id="{E4956730-0E75-406D-89FC-0889551C72A5}"/>
              </a:ext>
            </a:extLst>
          </p:cNvPr>
          <p:cNvSpPr/>
          <p:nvPr/>
        </p:nvSpPr>
        <p:spPr>
          <a:xfrm>
            <a:off x="10276246" y="299808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3" name="CustomShape 64">
            <a:extLst>
              <a:ext uri="{FF2B5EF4-FFF2-40B4-BE49-F238E27FC236}">
                <a16:creationId xmlns:a16="http://schemas.microsoft.com/office/drawing/2014/main" id="{8BE33587-D65B-4A5B-A9CB-8B5DD1F7FFC6}"/>
              </a:ext>
            </a:extLst>
          </p:cNvPr>
          <p:cNvSpPr/>
          <p:nvPr/>
        </p:nvSpPr>
        <p:spPr>
          <a:xfrm>
            <a:off x="8194366" y="322380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4" name="CustomShape 65">
            <a:extLst>
              <a:ext uri="{FF2B5EF4-FFF2-40B4-BE49-F238E27FC236}">
                <a16:creationId xmlns:a16="http://schemas.microsoft.com/office/drawing/2014/main" id="{2753B93F-5308-4DA3-BE3D-1D613C4B84A4}"/>
              </a:ext>
            </a:extLst>
          </p:cNvPr>
          <p:cNvSpPr/>
          <p:nvPr/>
        </p:nvSpPr>
        <p:spPr>
          <a:xfrm>
            <a:off x="8425486" y="322380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5" name="CustomShape 66">
            <a:extLst>
              <a:ext uri="{FF2B5EF4-FFF2-40B4-BE49-F238E27FC236}">
                <a16:creationId xmlns:a16="http://schemas.microsoft.com/office/drawing/2014/main" id="{102FBB25-C1AB-4B98-8EBC-838B4D57AF53}"/>
              </a:ext>
            </a:extLst>
          </p:cNvPr>
          <p:cNvSpPr/>
          <p:nvPr/>
        </p:nvSpPr>
        <p:spPr>
          <a:xfrm>
            <a:off x="8656966" y="322380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6" name="CustomShape 67">
            <a:extLst>
              <a:ext uri="{FF2B5EF4-FFF2-40B4-BE49-F238E27FC236}">
                <a16:creationId xmlns:a16="http://schemas.microsoft.com/office/drawing/2014/main" id="{12B95119-1249-4F4B-90E3-B4949493D103}"/>
              </a:ext>
            </a:extLst>
          </p:cNvPr>
          <p:cNvSpPr/>
          <p:nvPr/>
        </p:nvSpPr>
        <p:spPr>
          <a:xfrm>
            <a:off x="8888446" y="322380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7" name="CustomShape 68">
            <a:extLst>
              <a:ext uri="{FF2B5EF4-FFF2-40B4-BE49-F238E27FC236}">
                <a16:creationId xmlns:a16="http://schemas.microsoft.com/office/drawing/2014/main" id="{8122F038-50DF-40B1-8388-1B73DC5DA1DD}"/>
              </a:ext>
            </a:extLst>
          </p:cNvPr>
          <p:cNvSpPr/>
          <p:nvPr/>
        </p:nvSpPr>
        <p:spPr>
          <a:xfrm>
            <a:off x="9119566" y="322380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8" name="CustomShape 69">
            <a:extLst>
              <a:ext uri="{FF2B5EF4-FFF2-40B4-BE49-F238E27FC236}">
                <a16:creationId xmlns:a16="http://schemas.microsoft.com/office/drawing/2014/main" id="{5B577310-20F8-4EEC-A420-45177D472EFE}"/>
              </a:ext>
            </a:extLst>
          </p:cNvPr>
          <p:cNvSpPr/>
          <p:nvPr/>
        </p:nvSpPr>
        <p:spPr>
          <a:xfrm>
            <a:off x="9351046" y="322380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9" name="CustomShape 70">
            <a:extLst>
              <a:ext uri="{FF2B5EF4-FFF2-40B4-BE49-F238E27FC236}">
                <a16:creationId xmlns:a16="http://schemas.microsoft.com/office/drawing/2014/main" id="{06B4F5B9-611A-46D2-99FF-D72AFEDEA082}"/>
              </a:ext>
            </a:extLst>
          </p:cNvPr>
          <p:cNvSpPr/>
          <p:nvPr/>
        </p:nvSpPr>
        <p:spPr>
          <a:xfrm>
            <a:off x="9582166" y="322380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0" name="CustomShape 71">
            <a:extLst>
              <a:ext uri="{FF2B5EF4-FFF2-40B4-BE49-F238E27FC236}">
                <a16:creationId xmlns:a16="http://schemas.microsoft.com/office/drawing/2014/main" id="{B6683ED5-DE69-4471-9BA3-682875B39381}"/>
              </a:ext>
            </a:extLst>
          </p:cNvPr>
          <p:cNvSpPr/>
          <p:nvPr/>
        </p:nvSpPr>
        <p:spPr>
          <a:xfrm>
            <a:off x="9813646" y="322380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1" name="CustomShape 72">
            <a:extLst>
              <a:ext uri="{FF2B5EF4-FFF2-40B4-BE49-F238E27FC236}">
                <a16:creationId xmlns:a16="http://schemas.microsoft.com/office/drawing/2014/main" id="{FA413422-7C51-4577-A08B-25AD60814664}"/>
              </a:ext>
            </a:extLst>
          </p:cNvPr>
          <p:cNvSpPr/>
          <p:nvPr/>
        </p:nvSpPr>
        <p:spPr>
          <a:xfrm>
            <a:off x="10044766" y="322380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2" name="CustomShape 73">
            <a:extLst>
              <a:ext uri="{FF2B5EF4-FFF2-40B4-BE49-F238E27FC236}">
                <a16:creationId xmlns:a16="http://schemas.microsoft.com/office/drawing/2014/main" id="{759766AA-DE01-416C-989C-80CD5BC04250}"/>
              </a:ext>
            </a:extLst>
          </p:cNvPr>
          <p:cNvSpPr/>
          <p:nvPr/>
        </p:nvSpPr>
        <p:spPr>
          <a:xfrm>
            <a:off x="10276246" y="322380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3" name="CustomShape 74">
            <a:extLst>
              <a:ext uri="{FF2B5EF4-FFF2-40B4-BE49-F238E27FC236}">
                <a16:creationId xmlns:a16="http://schemas.microsoft.com/office/drawing/2014/main" id="{0466CF73-F961-4AA9-8D22-4F52D89422F3}"/>
              </a:ext>
            </a:extLst>
          </p:cNvPr>
          <p:cNvSpPr/>
          <p:nvPr/>
        </p:nvSpPr>
        <p:spPr>
          <a:xfrm>
            <a:off x="8194366" y="344916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4" name="CustomShape 75">
            <a:extLst>
              <a:ext uri="{FF2B5EF4-FFF2-40B4-BE49-F238E27FC236}">
                <a16:creationId xmlns:a16="http://schemas.microsoft.com/office/drawing/2014/main" id="{867B194A-9C56-457C-9C84-CF526F64F32D}"/>
              </a:ext>
            </a:extLst>
          </p:cNvPr>
          <p:cNvSpPr/>
          <p:nvPr/>
        </p:nvSpPr>
        <p:spPr>
          <a:xfrm>
            <a:off x="8425486" y="344916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5" name="CustomShape 76">
            <a:extLst>
              <a:ext uri="{FF2B5EF4-FFF2-40B4-BE49-F238E27FC236}">
                <a16:creationId xmlns:a16="http://schemas.microsoft.com/office/drawing/2014/main" id="{487BDD1C-2198-4A2A-9A89-638F3A1E5E29}"/>
              </a:ext>
            </a:extLst>
          </p:cNvPr>
          <p:cNvSpPr/>
          <p:nvPr/>
        </p:nvSpPr>
        <p:spPr>
          <a:xfrm>
            <a:off x="8656966" y="344916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6" name="CustomShape 77">
            <a:extLst>
              <a:ext uri="{FF2B5EF4-FFF2-40B4-BE49-F238E27FC236}">
                <a16:creationId xmlns:a16="http://schemas.microsoft.com/office/drawing/2014/main" id="{93CD6DFB-DFC8-400A-8BE6-276CC32ABB41}"/>
              </a:ext>
            </a:extLst>
          </p:cNvPr>
          <p:cNvSpPr/>
          <p:nvPr/>
        </p:nvSpPr>
        <p:spPr>
          <a:xfrm>
            <a:off x="8888446" y="344916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7" name="CustomShape 78">
            <a:extLst>
              <a:ext uri="{FF2B5EF4-FFF2-40B4-BE49-F238E27FC236}">
                <a16:creationId xmlns:a16="http://schemas.microsoft.com/office/drawing/2014/main" id="{CEBDD87D-6A43-43BD-BC25-C344462DF56D}"/>
              </a:ext>
            </a:extLst>
          </p:cNvPr>
          <p:cNvSpPr/>
          <p:nvPr/>
        </p:nvSpPr>
        <p:spPr>
          <a:xfrm>
            <a:off x="9119566" y="344916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8" name="CustomShape 79">
            <a:extLst>
              <a:ext uri="{FF2B5EF4-FFF2-40B4-BE49-F238E27FC236}">
                <a16:creationId xmlns:a16="http://schemas.microsoft.com/office/drawing/2014/main" id="{A8458485-D0B6-4383-9409-7FFEEEAA09AC}"/>
              </a:ext>
            </a:extLst>
          </p:cNvPr>
          <p:cNvSpPr/>
          <p:nvPr/>
        </p:nvSpPr>
        <p:spPr>
          <a:xfrm>
            <a:off x="9351046" y="344916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9" name="CustomShape 80">
            <a:extLst>
              <a:ext uri="{FF2B5EF4-FFF2-40B4-BE49-F238E27FC236}">
                <a16:creationId xmlns:a16="http://schemas.microsoft.com/office/drawing/2014/main" id="{F51BDE33-6675-4150-9B24-775C04F40536}"/>
              </a:ext>
            </a:extLst>
          </p:cNvPr>
          <p:cNvSpPr/>
          <p:nvPr/>
        </p:nvSpPr>
        <p:spPr>
          <a:xfrm>
            <a:off x="9582166" y="344916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0" name="CustomShape 81">
            <a:extLst>
              <a:ext uri="{FF2B5EF4-FFF2-40B4-BE49-F238E27FC236}">
                <a16:creationId xmlns:a16="http://schemas.microsoft.com/office/drawing/2014/main" id="{8988EE26-0910-4A05-9558-391B1B1B6C18}"/>
              </a:ext>
            </a:extLst>
          </p:cNvPr>
          <p:cNvSpPr/>
          <p:nvPr/>
        </p:nvSpPr>
        <p:spPr>
          <a:xfrm>
            <a:off x="9813646" y="344916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1" name="CustomShape 82">
            <a:extLst>
              <a:ext uri="{FF2B5EF4-FFF2-40B4-BE49-F238E27FC236}">
                <a16:creationId xmlns:a16="http://schemas.microsoft.com/office/drawing/2014/main" id="{94D006F5-C335-4D19-B7F1-B412DA51862B}"/>
              </a:ext>
            </a:extLst>
          </p:cNvPr>
          <p:cNvSpPr/>
          <p:nvPr/>
        </p:nvSpPr>
        <p:spPr>
          <a:xfrm>
            <a:off x="10044766" y="344916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2" name="CustomShape 83">
            <a:extLst>
              <a:ext uri="{FF2B5EF4-FFF2-40B4-BE49-F238E27FC236}">
                <a16:creationId xmlns:a16="http://schemas.microsoft.com/office/drawing/2014/main" id="{49F2CAEA-3E3E-478F-9917-68FBC91B3706}"/>
              </a:ext>
            </a:extLst>
          </p:cNvPr>
          <p:cNvSpPr/>
          <p:nvPr/>
        </p:nvSpPr>
        <p:spPr>
          <a:xfrm>
            <a:off x="10276246" y="344916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3" name="CustomShape 84">
            <a:extLst>
              <a:ext uri="{FF2B5EF4-FFF2-40B4-BE49-F238E27FC236}">
                <a16:creationId xmlns:a16="http://schemas.microsoft.com/office/drawing/2014/main" id="{FBF0C949-FFE4-4ACF-B0B6-BC8C3C338CD2}"/>
              </a:ext>
            </a:extLst>
          </p:cNvPr>
          <p:cNvSpPr/>
          <p:nvPr/>
        </p:nvSpPr>
        <p:spPr>
          <a:xfrm>
            <a:off x="8194366" y="367488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4" name="CustomShape 85">
            <a:extLst>
              <a:ext uri="{FF2B5EF4-FFF2-40B4-BE49-F238E27FC236}">
                <a16:creationId xmlns:a16="http://schemas.microsoft.com/office/drawing/2014/main" id="{5CECFD58-A4EB-448F-9C8E-8160E18763D4}"/>
              </a:ext>
            </a:extLst>
          </p:cNvPr>
          <p:cNvSpPr/>
          <p:nvPr/>
        </p:nvSpPr>
        <p:spPr>
          <a:xfrm>
            <a:off x="8425486" y="367488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5" name="CustomShape 86">
            <a:extLst>
              <a:ext uri="{FF2B5EF4-FFF2-40B4-BE49-F238E27FC236}">
                <a16:creationId xmlns:a16="http://schemas.microsoft.com/office/drawing/2014/main" id="{A6CB755B-D29B-4A27-893B-F10BD7CFBE23}"/>
              </a:ext>
            </a:extLst>
          </p:cNvPr>
          <p:cNvSpPr/>
          <p:nvPr/>
        </p:nvSpPr>
        <p:spPr>
          <a:xfrm>
            <a:off x="8656966" y="367488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6" name="CustomShape 87">
            <a:extLst>
              <a:ext uri="{FF2B5EF4-FFF2-40B4-BE49-F238E27FC236}">
                <a16:creationId xmlns:a16="http://schemas.microsoft.com/office/drawing/2014/main" id="{A1DAB727-0D34-4B4D-96C4-0DD826B60701}"/>
              </a:ext>
            </a:extLst>
          </p:cNvPr>
          <p:cNvSpPr/>
          <p:nvPr/>
        </p:nvSpPr>
        <p:spPr>
          <a:xfrm>
            <a:off x="8888446" y="367488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7" name="CustomShape 89">
            <a:extLst>
              <a:ext uri="{FF2B5EF4-FFF2-40B4-BE49-F238E27FC236}">
                <a16:creationId xmlns:a16="http://schemas.microsoft.com/office/drawing/2014/main" id="{9B3D0632-76BB-45CE-BEC1-27ABF3532B60}"/>
              </a:ext>
            </a:extLst>
          </p:cNvPr>
          <p:cNvSpPr/>
          <p:nvPr/>
        </p:nvSpPr>
        <p:spPr>
          <a:xfrm>
            <a:off x="9351046" y="367488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8" name="CustomShape 90">
            <a:extLst>
              <a:ext uri="{FF2B5EF4-FFF2-40B4-BE49-F238E27FC236}">
                <a16:creationId xmlns:a16="http://schemas.microsoft.com/office/drawing/2014/main" id="{8C8E79CD-129C-4784-B33C-F83B1224C6F7}"/>
              </a:ext>
            </a:extLst>
          </p:cNvPr>
          <p:cNvSpPr/>
          <p:nvPr/>
        </p:nvSpPr>
        <p:spPr>
          <a:xfrm>
            <a:off x="9582166" y="367488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9" name="CustomShape 91">
            <a:extLst>
              <a:ext uri="{FF2B5EF4-FFF2-40B4-BE49-F238E27FC236}">
                <a16:creationId xmlns:a16="http://schemas.microsoft.com/office/drawing/2014/main" id="{ED1DDAA1-9497-43B1-B7D6-DD57FCB5A6CF}"/>
              </a:ext>
            </a:extLst>
          </p:cNvPr>
          <p:cNvSpPr/>
          <p:nvPr/>
        </p:nvSpPr>
        <p:spPr>
          <a:xfrm>
            <a:off x="9813646" y="367488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0" name="CustomShape 92">
            <a:extLst>
              <a:ext uri="{FF2B5EF4-FFF2-40B4-BE49-F238E27FC236}">
                <a16:creationId xmlns:a16="http://schemas.microsoft.com/office/drawing/2014/main" id="{CD7DAFD7-DF29-4654-8DD6-81A180F93740}"/>
              </a:ext>
            </a:extLst>
          </p:cNvPr>
          <p:cNvSpPr/>
          <p:nvPr/>
        </p:nvSpPr>
        <p:spPr>
          <a:xfrm>
            <a:off x="10044766" y="367488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1" name="CustomShape 93">
            <a:extLst>
              <a:ext uri="{FF2B5EF4-FFF2-40B4-BE49-F238E27FC236}">
                <a16:creationId xmlns:a16="http://schemas.microsoft.com/office/drawing/2014/main" id="{7A965133-47AE-4781-A31E-2BED856F2FAE}"/>
              </a:ext>
            </a:extLst>
          </p:cNvPr>
          <p:cNvSpPr/>
          <p:nvPr/>
        </p:nvSpPr>
        <p:spPr>
          <a:xfrm>
            <a:off x="10276246" y="367488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2" name="CustomShape 94">
            <a:extLst>
              <a:ext uri="{FF2B5EF4-FFF2-40B4-BE49-F238E27FC236}">
                <a16:creationId xmlns:a16="http://schemas.microsoft.com/office/drawing/2014/main" id="{F42E5361-4445-4C71-8CE4-9FD54FA0268B}"/>
              </a:ext>
            </a:extLst>
          </p:cNvPr>
          <p:cNvSpPr/>
          <p:nvPr/>
        </p:nvSpPr>
        <p:spPr>
          <a:xfrm>
            <a:off x="8194366" y="390060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3" name="CustomShape 95">
            <a:extLst>
              <a:ext uri="{FF2B5EF4-FFF2-40B4-BE49-F238E27FC236}">
                <a16:creationId xmlns:a16="http://schemas.microsoft.com/office/drawing/2014/main" id="{ED348BE3-897A-4FF2-B577-A027E650CF94}"/>
              </a:ext>
            </a:extLst>
          </p:cNvPr>
          <p:cNvSpPr/>
          <p:nvPr/>
        </p:nvSpPr>
        <p:spPr>
          <a:xfrm>
            <a:off x="8425486" y="390060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4" name="CustomShape 96">
            <a:extLst>
              <a:ext uri="{FF2B5EF4-FFF2-40B4-BE49-F238E27FC236}">
                <a16:creationId xmlns:a16="http://schemas.microsoft.com/office/drawing/2014/main" id="{A39AACC8-A6C2-4969-8E63-80E22ABE5B91}"/>
              </a:ext>
            </a:extLst>
          </p:cNvPr>
          <p:cNvSpPr/>
          <p:nvPr/>
        </p:nvSpPr>
        <p:spPr>
          <a:xfrm>
            <a:off x="8656966" y="390060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5" name="CustomShape 97">
            <a:extLst>
              <a:ext uri="{FF2B5EF4-FFF2-40B4-BE49-F238E27FC236}">
                <a16:creationId xmlns:a16="http://schemas.microsoft.com/office/drawing/2014/main" id="{C271510F-C2CE-4185-95FA-DC8093250614}"/>
              </a:ext>
            </a:extLst>
          </p:cNvPr>
          <p:cNvSpPr/>
          <p:nvPr/>
        </p:nvSpPr>
        <p:spPr>
          <a:xfrm>
            <a:off x="8888446" y="390060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6" name="CustomShape 98">
            <a:extLst>
              <a:ext uri="{FF2B5EF4-FFF2-40B4-BE49-F238E27FC236}">
                <a16:creationId xmlns:a16="http://schemas.microsoft.com/office/drawing/2014/main" id="{827A7A50-2BC8-4BF9-B048-0D238103C40D}"/>
              </a:ext>
            </a:extLst>
          </p:cNvPr>
          <p:cNvSpPr/>
          <p:nvPr/>
        </p:nvSpPr>
        <p:spPr>
          <a:xfrm>
            <a:off x="9119566" y="390060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7" name="CustomShape 99">
            <a:extLst>
              <a:ext uri="{FF2B5EF4-FFF2-40B4-BE49-F238E27FC236}">
                <a16:creationId xmlns:a16="http://schemas.microsoft.com/office/drawing/2014/main" id="{EB891C46-6226-43C3-BC6C-DA8CF7F6339D}"/>
              </a:ext>
            </a:extLst>
          </p:cNvPr>
          <p:cNvSpPr/>
          <p:nvPr/>
        </p:nvSpPr>
        <p:spPr>
          <a:xfrm>
            <a:off x="9351046" y="390060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8" name="CustomShape 100">
            <a:extLst>
              <a:ext uri="{FF2B5EF4-FFF2-40B4-BE49-F238E27FC236}">
                <a16:creationId xmlns:a16="http://schemas.microsoft.com/office/drawing/2014/main" id="{59151A5F-0B56-4166-AAB0-9233B39CE50F}"/>
              </a:ext>
            </a:extLst>
          </p:cNvPr>
          <p:cNvSpPr/>
          <p:nvPr/>
        </p:nvSpPr>
        <p:spPr>
          <a:xfrm>
            <a:off x="9582166" y="390060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9" name="CustomShape 101">
            <a:extLst>
              <a:ext uri="{FF2B5EF4-FFF2-40B4-BE49-F238E27FC236}">
                <a16:creationId xmlns:a16="http://schemas.microsoft.com/office/drawing/2014/main" id="{373810EE-5C2B-4828-82B7-4530A981963D}"/>
              </a:ext>
            </a:extLst>
          </p:cNvPr>
          <p:cNvSpPr/>
          <p:nvPr/>
        </p:nvSpPr>
        <p:spPr>
          <a:xfrm>
            <a:off x="9813646" y="390060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0" name="CustomShape 102">
            <a:extLst>
              <a:ext uri="{FF2B5EF4-FFF2-40B4-BE49-F238E27FC236}">
                <a16:creationId xmlns:a16="http://schemas.microsoft.com/office/drawing/2014/main" id="{14328385-EBDC-4963-9B00-CDF6E0F8E6BD}"/>
              </a:ext>
            </a:extLst>
          </p:cNvPr>
          <p:cNvSpPr/>
          <p:nvPr/>
        </p:nvSpPr>
        <p:spPr>
          <a:xfrm>
            <a:off x="10044766" y="390060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1" name="CustomShape 103">
            <a:extLst>
              <a:ext uri="{FF2B5EF4-FFF2-40B4-BE49-F238E27FC236}">
                <a16:creationId xmlns:a16="http://schemas.microsoft.com/office/drawing/2014/main" id="{1DF7C667-7777-4DF6-AEA3-4E921EA1FCA3}"/>
              </a:ext>
            </a:extLst>
          </p:cNvPr>
          <p:cNvSpPr/>
          <p:nvPr/>
        </p:nvSpPr>
        <p:spPr>
          <a:xfrm>
            <a:off x="10276246" y="390060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2" name="CustomShape 104">
            <a:extLst>
              <a:ext uri="{FF2B5EF4-FFF2-40B4-BE49-F238E27FC236}">
                <a16:creationId xmlns:a16="http://schemas.microsoft.com/office/drawing/2014/main" id="{B7142CD0-739E-4805-ACDB-BEF168D6B238}"/>
              </a:ext>
            </a:extLst>
          </p:cNvPr>
          <p:cNvSpPr/>
          <p:nvPr/>
        </p:nvSpPr>
        <p:spPr>
          <a:xfrm>
            <a:off x="8194366" y="412632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3" name="CustomShape 105">
            <a:extLst>
              <a:ext uri="{FF2B5EF4-FFF2-40B4-BE49-F238E27FC236}">
                <a16:creationId xmlns:a16="http://schemas.microsoft.com/office/drawing/2014/main" id="{5FD3D955-DDF1-404E-AC17-72C209F8C4D5}"/>
              </a:ext>
            </a:extLst>
          </p:cNvPr>
          <p:cNvSpPr/>
          <p:nvPr/>
        </p:nvSpPr>
        <p:spPr>
          <a:xfrm>
            <a:off x="8425486" y="412632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4" name="CustomShape 106">
            <a:extLst>
              <a:ext uri="{FF2B5EF4-FFF2-40B4-BE49-F238E27FC236}">
                <a16:creationId xmlns:a16="http://schemas.microsoft.com/office/drawing/2014/main" id="{7A2A8C67-D8DC-46F3-B57A-885AB9972B4F}"/>
              </a:ext>
            </a:extLst>
          </p:cNvPr>
          <p:cNvSpPr/>
          <p:nvPr/>
        </p:nvSpPr>
        <p:spPr>
          <a:xfrm>
            <a:off x="8656966" y="412632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5" name="CustomShape 107">
            <a:extLst>
              <a:ext uri="{FF2B5EF4-FFF2-40B4-BE49-F238E27FC236}">
                <a16:creationId xmlns:a16="http://schemas.microsoft.com/office/drawing/2014/main" id="{0DBDA87F-85D5-47B1-930B-0E0D1F8B1C31}"/>
              </a:ext>
            </a:extLst>
          </p:cNvPr>
          <p:cNvSpPr/>
          <p:nvPr/>
        </p:nvSpPr>
        <p:spPr>
          <a:xfrm>
            <a:off x="8888446" y="412632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6" name="CustomShape 108">
            <a:extLst>
              <a:ext uri="{FF2B5EF4-FFF2-40B4-BE49-F238E27FC236}">
                <a16:creationId xmlns:a16="http://schemas.microsoft.com/office/drawing/2014/main" id="{8DABAE57-775C-41F8-AE50-DB750149E492}"/>
              </a:ext>
            </a:extLst>
          </p:cNvPr>
          <p:cNvSpPr/>
          <p:nvPr/>
        </p:nvSpPr>
        <p:spPr>
          <a:xfrm>
            <a:off x="9119566" y="412632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7" name="CustomShape 109">
            <a:extLst>
              <a:ext uri="{FF2B5EF4-FFF2-40B4-BE49-F238E27FC236}">
                <a16:creationId xmlns:a16="http://schemas.microsoft.com/office/drawing/2014/main" id="{52EFD48D-A2F7-4AA3-BA19-CE17657A1FB2}"/>
              </a:ext>
            </a:extLst>
          </p:cNvPr>
          <p:cNvSpPr/>
          <p:nvPr/>
        </p:nvSpPr>
        <p:spPr>
          <a:xfrm>
            <a:off x="9351046" y="412632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8" name="CustomShape 110">
            <a:extLst>
              <a:ext uri="{FF2B5EF4-FFF2-40B4-BE49-F238E27FC236}">
                <a16:creationId xmlns:a16="http://schemas.microsoft.com/office/drawing/2014/main" id="{304F5D21-0059-45A9-887F-10DC8848572B}"/>
              </a:ext>
            </a:extLst>
          </p:cNvPr>
          <p:cNvSpPr/>
          <p:nvPr/>
        </p:nvSpPr>
        <p:spPr>
          <a:xfrm>
            <a:off x="9582166" y="412632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9" name="CustomShape 111">
            <a:extLst>
              <a:ext uri="{FF2B5EF4-FFF2-40B4-BE49-F238E27FC236}">
                <a16:creationId xmlns:a16="http://schemas.microsoft.com/office/drawing/2014/main" id="{D4B57A89-FC3C-49AC-963E-2BA42E6EFE95}"/>
              </a:ext>
            </a:extLst>
          </p:cNvPr>
          <p:cNvSpPr/>
          <p:nvPr/>
        </p:nvSpPr>
        <p:spPr>
          <a:xfrm>
            <a:off x="9813646" y="412632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0" name="CustomShape 112">
            <a:extLst>
              <a:ext uri="{FF2B5EF4-FFF2-40B4-BE49-F238E27FC236}">
                <a16:creationId xmlns:a16="http://schemas.microsoft.com/office/drawing/2014/main" id="{F114D947-AA0A-4625-9F41-9384AAABD16A}"/>
              </a:ext>
            </a:extLst>
          </p:cNvPr>
          <p:cNvSpPr/>
          <p:nvPr/>
        </p:nvSpPr>
        <p:spPr>
          <a:xfrm>
            <a:off x="10044766" y="412632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1" name="CustomShape 113">
            <a:extLst>
              <a:ext uri="{FF2B5EF4-FFF2-40B4-BE49-F238E27FC236}">
                <a16:creationId xmlns:a16="http://schemas.microsoft.com/office/drawing/2014/main" id="{F1B64E18-BBA1-499F-BCB0-DA2822826BEC}"/>
              </a:ext>
            </a:extLst>
          </p:cNvPr>
          <p:cNvSpPr/>
          <p:nvPr/>
        </p:nvSpPr>
        <p:spPr>
          <a:xfrm>
            <a:off x="10276246" y="412632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2" name="CustomShape 87">
            <a:extLst>
              <a:ext uri="{FF2B5EF4-FFF2-40B4-BE49-F238E27FC236}">
                <a16:creationId xmlns:a16="http://schemas.microsoft.com/office/drawing/2014/main" id="{4592CAC7-DC00-4B59-A053-E0F94D8C20B3}"/>
              </a:ext>
            </a:extLst>
          </p:cNvPr>
          <p:cNvSpPr/>
          <p:nvPr/>
        </p:nvSpPr>
        <p:spPr>
          <a:xfrm>
            <a:off x="9113446" y="3681906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3" name="CustomShape 87">
            <a:extLst>
              <a:ext uri="{FF2B5EF4-FFF2-40B4-BE49-F238E27FC236}">
                <a16:creationId xmlns:a16="http://schemas.microsoft.com/office/drawing/2014/main" id="{60BEBFED-2C96-4937-9D89-E71607B1D2B6}"/>
              </a:ext>
            </a:extLst>
          </p:cNvPr>
          <p:cNvSpPr/>
          <p:nvPr/>
        </p:nvSpPr>
        <p:spPr>
          <a:xfrm>
            <a:off x="9346005" y="3668761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4" name="CustomShape 87">
            <a:extLst>
              <a:ext uri="{FF2B5EF4-FFF2-40B4-BE49-F238E27FC236}">
                <a16:creationId xmlns:a16="http://schemas.microsoft.com/office/drawing/2014/main" id="{F7255DCD-9D6B-486E-8530-07AEE25AF270}"/>
              </a:ext>
            </a:extLst>
          </p:cNvPr>
          <p:cNvSpPr/>
          <p:nvPr/>
        </p:nvSpPr>
        <p:spPr>
          <a:xfrm>
            <a:off x="9570466" y="367704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5" name="CustomShape 87">
            <a:extLst>
              <a:ext uri="{FF2B5EF4-FFF2-40B4-BE49-F238E27FC236}">
                <a16:creationId xmlns:a16="http://schemas.microsoft.com/office/drawing/2014/main" id="{9A448484-2F2A-46C6-AA19-E8A71BB6F3BD}"/>
              </a:ext>
            </a:extLst>
          </p:cNvPr>
          <p:cNvSpPr/>
          <p:nvPr/>
        </p:nvSpPr>
        <p:spPr>
          <a:xfrm>
            <a:off x="9806628" y="3668761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6" name="CustomShape 87">
            <a:extLst>
              <a:ext uri="{FF2B5EF4-FFF2-40B4-BE49-F238E27FC236}">
                <a16:creationId xmlns:a16="http://schemas.microsoft.com/office/drawing/2014/main" id="{B567C6B0-996C-47D3-A67B-B43C14C4CDD8}"/>
              </a:ext>
            </a:extLst>
          </p:cNvPr>
          <p:cNvSpPr/>
          <p:nvPr/>
        </p:nvSpPr>
        <p:spPr>
          <a:xfrm>
            <a:off x="10044766" y="3668761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7" name="CustomShape 87">
            <a:extLst>
              <a:ext uri="{FF2B5EF4-FFF2-40B4-BE49-F238E27FC236}">
                <a16:creationId xmlns:a16="http://schemas.microsoft.com/office/drawing/2014/main" id="{1E4E635F-36CE-40BF-99E8-A45F51A1C9DA}"/>
              </a:ext>
            </a:extLst>
          </p:cNvPr>
          <p:cNvSpPr/>
          <p:nvPr/>
        </p:nvSpPr>
        <p:spPr>
          <a:xfrm>
            <a:off x="10282217" y="3677040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8" name="CustomShape 87">
            <a:extLst>
              <a:ext uri="{FF2B5EF4-FFF2-40B4-BE49-F238E27FC236}">
                <a16:creationId xmlns:a16="http://schemas.microsoft.com/office/drawing/2014/main" id="{0BFCA026-0BB0-442D-BA43-2F9EC4CA3D3B}"/>
              </a:ext>
            </a:extLst>
          </p:cNvPr>
          <p:cNvSpPr/>
          <p:nvPr/>
        </p:nvSpPr>
        <p:spPr>
          <a:xfrm>
            <a:off x="8193332" y="3913359"/>
            <a:ext cx="191160" cy="19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2" name="CustomShape 97">
            <a:extLst>
              <a:ext uri="{FF2B5EF4-FFF2-40B4-BE49-F238E27FC236}">
                <a16:creationId xmlns:a16="http://schemas.microsoft.com/office/drawing/2014/main" id="{89179D87-B8C0-4A88-BB29-7A036F595193}"/>
              </a:ext>
            </a:extLst>
          </p:cNvPr>
          <p:cNvSpPr/>
          <p:nvPr/>
        </p:nvSpPr>
        <p:spPr>
          <a:xfrm>
            <a:off x="9040846" y="4053000"/>
            <a:ext cx="191160" cy="191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3" name="CustomShape 11">
            <a:extLst>
              <a:ext uri="{FF2B5EF4-FFF2-40B4-BE49-F238E27FC236}">
                <a16:creationId xmlns:a16="http://schemas.microsoft.com/office/drawing/2014/main" id="{FD00E97B-88E7-4B83-9EEC-85F9F1D8D249}"/>
              </a:ext>
            </a:extLst>
          </p:cNvPr>
          <p:cNvSpPr/>
          <p:nvPr/>
        </p:nvSpPr>
        <p:spPr>
          <a:xfrm>
            <a:off x="2059380" y="846541"/>
            <a:ext cx="140040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800" strike="noStrike" spc="-1" dirty="0">
                <a:solidFill>
                  <a:srgbClr val="000000"/>
                </a:solidFill>
                <a:latin typeface="나눔스퀘어bold"/>
                <a:ea typeface="나눔스퀘어"/>
              </a:rPr>
              <a:t>1.1</a:t>
            </a:r>
            <a:r>
              <a:rPr lang="en-US" sz="4800" spc="-1" dirty="0">
                <a:solidFill>
                  <a:srgbClr val="000000"/>
                </a:solidFill>
                <a:latin typeface="나눔스퀘어bold"/>
                <a:ea typeface="나눔스퀘어"/>
              </a:rPr>
              <a:t>H</a:t>
            </a:r>
            <a:endParaRPr lang="en-US" sz="4800" strike="noStrike" spc="-1" dirty="0">
              <a:solidFill>
                <a:srgbClr val="000000"/>
              </a:solidFill>
              <a:latin typeface="나눔스퀘어bold"/>
              <a:ea typeface="나눔스퀘어"/>
            </a:endParaRPr>
          </a:p>
        </p:txBody>
      </p:sp>
      <p:sp>
        <p:nvSpPr>
          <p:cNvPr id="654" name="CustomShape 11">
            <a:extLst>
              <a:ext uri="{FF2B5EF4-FFF2-40B4-BE49-F238E27FC236}">
                <a16:creationId xmlns:a16="http://schemas.microsoft.com/office/drawing/2014/main" id="{AFCBE7A7-4B0B-44E6-89A8-1D192EFADFBC}"/>
              </a:ext>
            </a:extLst>
          </p:cNvPr>
          <p:cNvSpPr/>
          <p:nvPr/>
        </p:nvSpPr>
        <p:spPr>
          <a:xfrm>
            <a:off x="5369400" y="790920"/>
            <a:ext cx="140040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800" strike="noStrike" spc="-1" dirty="0">
                <a:solidFill>
                  <a:srgbClr val="000000"/>
                </a:solidFill>
                <a:latin typeface="나눔스퀘어bold"/>
                <a:ea typeface="나눔스퀘어"/>
              </a:rPr>
              <a:t>25M</a:t>
            </a:r>
          </a:p>
        </p:txBody>
      </p:sp>
      <p:sp>
        <p:nvSpPr>
          <p:cNvPr id="655" name="CustomShape 11">
            <a:extLst>
              <a:ext uri="{FF2B5EF4-FFF2-40B4-BE49-F238E27FC236}">
                <a16:creationId xmlns:a16="http://schemas.microsoft.com/office/drawing/2014/main" id="{6AD610B3-6C0C-49F1-B1AC-0A1AEA7888F4}"/>
              </a:ext>
            </a:extLst>
          </p:cNvPr>
          <p:cNvSpPr/>
          <p:nvPr/>
        </p:nvSpPr>
        <p:spPr>
          <a:xfrm>
            <a:off x="8588220" y="728940"/>
            <a:ext cx="140040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800" b="1" strike="noStrike" spc="-1" dirty="0">
                <a:solidFill>
                  <a:srgbClr val="000000"/>
                </a:solidFill>
                <a:latin typeface="나눔스퀘어bold"/>
                <a:ea typeface="나눔스퀘어"/>
              </a:rPr>
              <a:t>0M</a:t>
            </a:r>
            <a:endParaRPr lang="en-US" sz="800" b="1" spc="-1" dirty="0">
              <a:solidFill>
                <a:srgbClr val="000000"/>
              </a:solidFill>
              <a:latin typeface="나눔스퀘어bold"/>
              <a:ea typeface="나눔스퀘어"/>
            </a:endParaRPr>
          </a:p>
          <a:p>
            <a:pPr algn="ctr">
              <a:lnSpc>
                <a:spcPct val="100000"/>
              </a:lnSpc>
            </a:pPr>
            <a:r>
              <a:rPr lang="ko-KR" altLang="en-US" sz="800" b="1" spc="-1" dirty="0">
                <a:solidFill>
                  <a:srgbClr val="000000"/>
                </a:solidFill>
                <a:latin typeface="Arial"/>
                <a:ea typeface="나눔스퀘어"/>
              </a:rPr>
              <a:t> </a:t>
            </a:r>
            <a:endParaRPr lang="en-US" sz="4800" b="1" strike="noStrike" spc="-1" dirty="0">
              <a:solidFill>
                <a:srgbClr val="000000"/>
              </a:solidFill>
              <a:latin typeface="Arial"/>
              <a:ea typeface="나눔스퀘어"/>
            </a:endParaRPr>
          </a:p>
          <a:p>
            <a:pPr algn="ctr">
              <a:lnSpc>
                <a:spcPct val="100000"/>
              </a:lnSpc>
            </a:pPr>
            <a:r>
              <a:rPr lang="en-US" altLang="ko-KR" sz="12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나눔스퀘어"/>
              </a:rPr>
              <a:t>*</a:t>
            </a:r>
            <a:r>
              <a:rPr lang="ko-KR" altLang="en-US" sz="12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나눔스퀘어"/>
              </a:rPr>
              <a:t>초기 설문조사 및 </a:t>
            </a:r>
            <a:r>
              <a:rPr lang="ko-KR" altLang="en-US" sz="1200" b="1" spc="-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나눔스퀘어"/>
              </a:rPr>
              <a:t>스와이핑</a:t>
            </a:r>
            <a:r>
              <a:rPr lang="ko-KR" altLang="en-US" sz="12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나눔스퀘어"/>
              </a:rPr>
              <a:t> 소요 시간 제외</a:t>
            </a:r>
            <a:endParaRPr lang="en-US" sz="1200" b="1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ea typeface="나눔스퀘어"/>
            </a:endParaRPr>
          </a:p>
        </p:txBody>
      </p:sp>
      <p:sp>
        <p:nvSpPr>
          <p:cNvPr id="336" name="CustomShape 7">
            <a:extLst>
              <a:ext uri="{FF2B5EF4-FFF2-40B4-BE49-F238E27FC236}">
                <a16:creationId xmlns:a16="http://schemas.microsoft.com/office/drawing/2014/main" id="{9E8DDF3A-7F2C-4530-8792-F63679154E9A}"/>
              </a:ext>
            </a:extLst>
          </p:cNvPr>
          <p:cNvSpPr/>
          <p:nvPr/>
        </p:nvSpPr>
        <p:spPr>
          <a:xfrm>
            <a:off x="325800" y="200880"/>
            <a:ext cx="43934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spc="-1" dirty="0">
                <a:latin typeface="굴림"/>
              </a:rPr>
              <a:t>MVP Testing</a:t>
            </a:r>
            <a:endParaRPr lang="en-US" sz="4400" b="0" strike="noStrike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1319365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96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stomShape 1"/>
          <p:cNvSpPr/>
          <p:nvPr/>
        </p:nvSpPr>
        <p:spPr>
          <a:xfrm>
            <a:off x="573841" y="1635727"/>
            <a:ext cx="10854720" cy="3423600"/>
          </a:xfrm>
          <a:prstGeom prst="bracketPair">
            <a:avLst>
              <a:gd name="adj" fmla="val 16667"/>
            </a:avLst>
          </a:prstGeom>
          <a:noFill/>
          <a:ln w="324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CustomShape 2"/>
          <p:cNvSpPr/>
          <p:nvPr/>
        </p:nvSpPr>
        <p:spPr>
          <a:xfrm>
            <a:off x="774360" y="2219400"/>
            <a:ext cx="10529640" cy="210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400" b="0" strike="noStrike" spc="599" dirty="0" err="1">
                <a:solidFill>
                  <a:srgbClr val="FFFFFF"/>
                </a:solidFill>
                <a:latin typeface="나눔스퀘어bold"/>
                <a:ea typeface="나눔스퀘어 Bold"/>
              </a:rPr>
              <a:t>우리는</a:t>
            </a:r>
            <a:r>
              <a:rPr lang="en-US" sz="5400" b="0" strike="noStrike" spc="599" dirty="0">
                <a:solidFill>
                  <a:srgbClr val="FFFFFF"/>
                </a:solidFill>
                <a:latin typeface="나눔스퀘어bold"/>
                <a:ea typeface="나눔스퀘어 Bold"/>
              </a:rPr>
              <a:t> </a:t>
            </a:r>
            <a:r>
              <a:rPr lang="en-US" sz="5400" b="0" strike="noStrike" spc="599" dirty="0" err="1">
                <a:solidFill>
                  <a:srgbClr val="FFFFFF"/>
                </a:solidFill>
                <a:latin typeface="나눔스퀘어bold"/>
                <a:ea typeface="나눔스퀘어 Bold"/>
              </a:rPr>
              <a:t>시간이</a:t>
            </a:r>
            <a:r>
              <a:rPr lang="en-US" sz="5400" b="0" strike="noStrike" spc="599" dirty="0">
                <a:solidFill>
                  <a:srgbClr val="FFFFFF"/>
                </a:solidFill>
                <a:latin typeface="나눔스퀘어bold"/>
                <a:ea typeface="나눔스퀘어 Bold"/>
              </a:rPr>
              <a:t> </a:t>
            </a:r>
            <a:r>
              <a:rPr lang="en-US" sz="5400" b="0" strike="noStrike" spc="599" dirty="0" err="1">
                <a:solidFill>
                  <a:srgbClr val="FFFFFF"/>
                </a:solidFill>
                <a:latin typeface="나눔스퀘어bold"/>
                <a:ea typeface="나눔스퀘어 Bold"/>
              </a:rPr>
              <a:t>없는데</a:t>
            </a:r>
            <a:r>
              <a:rPr lang="en-US" sz="5400" b="0" strike="noStrike" spc="599" dirty="0">
                <a:solidFill>
                  <a:srgbClr val="FFFFFF"/>
                </a:solidFill>
                <a:latin typeface="나눔스퀘어bold"/>
                <a:ea typeface="나눔스퀘어 Bold"/>
              </a:rPr>
              <a:t>,</a:t>
            </a:r>
            <a:endParaRPr lang="en-US" sz="5400" b="0" strike="noStrike" spc="-1" dirty="0">
              <a:latin typeface="나눔스퀘어bold"/>
            </a:endParaRPr>
          </a:p>
          <a:p>
            <a:pPr algn="ctr">
              <a:lnSpc>
                <a:spcPct val="100000"/>
              </a:lnSpc>
            </a:pPr>
            <a:r>
              <a:rPr lang="en-US" sz="5400" b="0" strike="noStrike" spc="599" dirty="0" err="1">
                <a:solidFill>
                  <a:srgbClr val="FFFFFF"/>
                </a:solidFill>
                <a:latin typeface="나눔스퀘어bold"/>
                <a:ea typeface="나눔스퀘어 Bold"/>
              </a:rPr>
              <a:t>쇼핑은</a:t>
            </a:r>
            <a:r>
              <a:rPr lang="en-US" sz="5400" b="0" strike="noStrike" spc="599" dirty="0">
                <a:solidFill>
                  <a:srgbClr val="FFFFFF"/>
                </a:solidFill>
                <a:latin typeface="나눔스퀘어bold"/>
                <a:ea typeface="나눔스퀘어 Bold"/>
              </a:rPr>
              <a:t> </a:t>
            </a:r>
            <a:r>
              <a:rPr lang="en-US" sz="5400" b="0" strike="noStrike" spc="599" dirty="0" err="1">
                <a:solidFill>
                  <a:srgbClr val="FFFFFF"/>
                </a:solidFill>
                <a:latin typeface="나눔스퀘어bold"/>
                <a:ea typeface="나눔스퀘어 Bold"/>
              </a:rPr>
              <a:t>시간이</a:t>
            </a:r>
            <a:r>
              <a:rPr lang="en-US" sz="5400" b="0" strike="noStrike" spc="599" dirty="0">
                <a:solidFill>
                  <a:srgbClr val="FFFFFF"/>
                </a:solidFill>
                <a:latin typeface="나눔스퀘어bold"/>
                <a:ea typeface="나눔스퀘어 Bold"/>
              </a:rPr>
              <a:t> </a:t>
            </a:r>
            <a:r>
              <a:rPr lang="en-US" sz="5400" b="0" strike="noStrike" spc="599" dirty="0" err="1">
                <a:solidFill>
                  <a:srgbClr val="FFFFFF"/>
                </a:solidFill>
                <a:latin typeface="나눔스퀘어bold"/>
                <a:ea typeface="나눔스퀘어 Bold"/>
              </a:rPr>
              <a:t>오래</a:t>
            </a:r>
            <a:r>
              <a:rPr lang="en-US" sz="5400" b="0" strike="noStrike" spc="599" dirty="0">
                <a:solidFill>
                  <a:srgbClr val="FFFFFF"/>
                </a:solidFill>
                <a:latin typeface="나눔스퀘어bold"/>
                <a:ea typeface="나눔스퀘어 Bold"/>
              </a:rPr>
              <a:t> </a:t>
            </a:r>
            <a:r>
              <a:rPr lang="en-US" sz="5400" b="0" strike="noStrike" spc="599" dirty="0" err="1">
                <a:solidFill>
                  <a:srgbClr val="FFFFFF"/>
                </a:solidFill>
                <a:latin typeface="나눔스퀘어bold"/>
                <a:ea typeface="나눔스퀘어 Bold"/>
              </a:rPr>
              <a:t>걸린다</a:t>
            </a:r>
            <a:r>
              <a:rPr lang="en-US" sz="5400" b="0" strike="noStrike" spc="599" dirty="0">
                <a:solidFill>
                  <a:srgbClr val="FFFFFF"/>
                </a:solidFill>
                <a:latin typeface="나눔스퀘어bold"/>
                <a:ea typeface="나눔스퀘어 Bold"/>
              </a:rPr>
              <a:t>!</a:t>
            </a:r>
            <a:endParaRPr lang="en-US" sz="5400" b="0" strike="noStrike" spc="-1" dirty="0">
              <a:latin typeface="나눔스퀘어bold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ustomShape 1"/>
          <p:cNvSpPr/>
          <p:nvPr/>
        </p:nvSpPr>
        <p:spPr>
          <a:xfrm>
            <a:off x="370141" y="1578373"/>
            <a:ext cx="4464720" cy="4464720"/>
          </a:xfrm>
          <a:prstGeom prst="ellipse">
            <a:avLst/>
          </a:prstGeom>
          <a:solidFill>
            <a:schemeClr val="accent2">
              <a:hueOff val="0"/>
              <a:satOff val="0"/>
              <a:lumOff val="0"/>
              <a:alphaOff val="0"/>
            </a:schemeClr>
          </a:solidFill>
          <a:ln>
            <a:noFill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8160" tIns="128160" rIns="128160" bIns="128160" anchor="ctr"/>
          <a:lstStyle/>
          <a:p>
            <a:pPr algn="ctr">
              <a:lnSpc>
                <a:spcPct val="90000"/>
              </a:lnSpc>
              <a:spcAft>
                <a:spcPts val="629"/>
              </a:spcAft>
            </a:pPr>
            <a:r>
              <a:rPr lang="en-US" sz="9600" b="1" strike="noStrike" spc="-1" dirty="0">
                <a:solidFill>
                  <a:srgbClr val="FFFFFF"/>
                </a:solidFill>
                <a:latin typeface="나눔스퀘어bold"/>
                <a:ea typeface="나눔스퀘어"/>
              </a:rPr>
              <a:t>43</a:t>
            </a:r>
            <a:r>
              <a:rPr lang="ko-KR" altLang="en-US" sz="9600" b="1" strike="noStrike" spc="-1" dirty="0">
                <a:solidFill>
                  <a:srgbClr val="FFFFFF"/>
                </a:solidFill>
                <a:latin typeface="나눔스퀘어bold"/>
                <a:ea typeface="나눔스퀘어"/>
              </a:rPr>
              <a:t>조</a:t>
            </a:r>
            <a:endParaRPr lang="en-US" altLang="ko-KR" sz="9600" b="1" strike="noStrike" spc="-1" dirty="0">
              <a:solidFill>
                <a:srgbClr val="FFFFFF"/>
              </a:solidFill>
              <a:latin typeface="나눔스퀘어bold"/>
              <a:ea typeface="나눔스퀘어"/>
            </a:endParaRPr>
          </a:p>
          <a:p>
            <a:pPr algn="ctr">
              <a:lnSpc>
                <a:spcPct val="90000"/>
              </a:lnSpc>
              <a:spcAft>
                <a:spcPts val="629"/>
              </a:spcAft>
            </a:pPr>
            <a:r>
              <a:rPr lang="en-US" sz="1600" spc="-1" dirty="0">
                <a:solidFill>
                  <a:srgbClr val="FFFFFF"/>
                </a:solidFill>
                <a:latin typeface="나눔스퀘어bold"/>
              </a:rPr>
              <a:t>2018</a:t>
            </a:r>
            <a:r>
              <a:rPr lang="ko-KR" altLang="en-US" sz="1600" spc="-1" dirty="0">
                <a:solidFill>
                  <a:srgbClr val="FFFFFF"/>
                </a:solidFill>
                <a:latin typeface="나눔스퀘어bold"/>
              </a:rPr>
              <a:t>년 국내 패션시장 규모</a:t>
            </a:r>
            <a:endParaRPr lang="en-US" altLang="ko-KR" sz="1600" spc="-1" dirty="0">
              <a:solidFill>
                <a:srgbClr val="FFFFFF"/>
              </a:solidFill>
              <a:latin typeface="나눔스퀘어bold"/>
            </a:endParaRPr>
          </a:p>
          <a:p>
            <a:pPr algn="ctr">
              <a:lnSpc>
                <a:spcPct val="90000"/>
              </a:lnSpc>
              <a:spcAft>
                <a:spcPts val="629"/>
              </a:spcAft>
            </a:pPr>
            <a:r>
              <a:rPr lang="en-US" sz="1600" strike="noStrike" spc="-1" dirty="0">
                <a:solidFill>
                  <a:schemeClr val="bg1">
                    <a:lumMod val="95000"/>
                  </a:schemeClr>
                </a:solidFill>
                <a:latin typeface="나눔스퀘어bold"/>
              </a:rPr>
              <a:t>Total </a:t>
            </a:r>
            <a:r>
              <a:rPr lang="en-US" sz="1600" spc="-1" dirty="0">
                <a:solidFill>
                  <a:schemeClr val="bg1">
                    <a:lumMod val="95000"/>
                  </a:schemeClr>
                </a:solidFill>
                <a:latin typeface="나눔스퀘어bold"/>
              </a:rPr>
              <a:t>Available Market</a:t>
            </a:r>
            <a:endParaRPr lang="en-US" sz="1600" strike="noStrike" spc="-1" dirty="0">
              <a:solidFill>
                <a:schemeClr val="bg1">
                  <a:lumMod val="95000"/>
                </a:schemeClr>
              </a:solidFill>
              <a:latin typeface="나눔스퀘어bold"/>
            </a:endParaRPr>
          </a:p>
        </p:txBody>
      </p:sp>
      <p:sp>
        <p:nvSpPr>
          <p:cNvPr id="434" name="CustomShape 2"/>
          <p:cNvSpPr/>
          <p:nvPr/>
        </p:nvSpPr>
        <p:spPr>
          <a:xfrm>
            <a:off x="4937540" y="2471533"/>
            <a:ext cx="3571560" cy="3571560"/>
          </a:xfrm>
          <a:prstGeom prst="ellipse">
            <a:avLst/>
          </a:prstGeom>
          <a:solidFill>
            <a:schemeClr val="accent3">
              <a:hueOff val="0"/>
              <a:satOff val="0"/>
              <a:lumOff val="0"/>
              <a:alphaOff val="0"/>
            </a:schemeClr>
          </a:solidFill>
          <a:ln>
            <a:noFill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8160" tIns="128160" rIns="128160" bIns="128160" anchor="ctr"/>
          <a:lstStyle/>
          <a:p>
            <a:pPr algn="ctr">
              <a:lnSpc>
                <a:spcPct val="90000"/>
              </a:lnSpc>
              <a:spcAft>
                <a:spcPts val="629"/>
              </a:spcAft>
            </a:pPr>
            <a:r>
              <a:rPr lang="en-US" sz="8000" b="1" strike="noStrike" spc="-1" dirty="0">
                <a:solidFill>
                  <a:srgbClr val="FFFFFF"/>
                </a:solidFill>
                <a:latin typeface="나눔스퀘어bold"/>
                <a:ea typeface="나눔스퀘어"/>
              </a:rPr>
              <a:t>22</a:t>
            </a:r>
            <a:r>
              <a:rPr lang="ko-KR" altLang="en-US" sz="8000" b="1" strike="noStrike" spc="-1" dirty="0">
                <a:solidFill>
                  <a:srgbClr val="FFFFFF"/>
                </a:solidFill>
                <a:latin typeface="나눔스퀘어bold"/>
                <a:ea typeface="나눔스퀘어"/>
              </a:rPr>
              <a:t>조</a:t>
            </a:r>
            <a:endParaRPr lang="en-US" altLang="ko-KR" sz="8000" b="1" strike="noStrike" spc="-1" dirty="0">
              <a:solidFill>
                <a:srgbClr val="FFFFFF"/>
              </a:solidFill>
              <a:latin typeface="나눔스퀘어bold"/>
              <a:ea typeface="나눔스퀘어"/>
            </a:endParaRPr>
          </a:p>
          <a:p>
            <a:pPr algn="ctr">
              <a:lnSpc>
                <a:spcPct val="90000"/>
              </a:lnSpc>
              <a:spcAft>
                <a:spcPts val="629"/>
              </a:spcAft>
            </a:pPr>
            <a:r>
              <a:rPr lang="en-US" sz="1400" spc="-1" dirty="0">
                <a:solidFill>
                  <a:srgbClr val="FFFFFF"/>
                </a:solidFill>
                <a:latin typeface="나눔스퀘어bold"/>
              </a:rPr>
              <a:t>2018 </a:t>
            </a:r>
            <a:r>
              <a:rPr lang="ko-KR" altLang="en-US" sz="1400" spc="-1" dirty="0">
                <a:solidFill>
                  <a:srgbClr val="FFFFFF"/>
                </a:solidFill>
                <a:latin typeface="나눔스퀘어bold"/>
              </a:rPr>
              <a:t>온라인 패션 거래액</a:t>
            </a:r>
            <a:endParaRPr lang="en-US" altLang="ko-KR" sz="1400" spc="-1" dirty="0">
              <a:solidFill>
                <a:srgbClr val="FFFFFF"/>
              </a:solidFill>
              <a:latin typeface="나눔스퀘어bold"/>
            </a:endParaRPr>
          </a:p>
          <a:p>
            <a:pPr algn="ctr">
              <a:lnSpc>
                <a:spcPct val="90000"/>
              </a:lnSpc>
              <a:spcAft>
                <a:spcPts val="629"/>
              </a:spcAft>
            </a:pPr>
            <a:r>
              <a:rPr lang="en-US" sz="1400" strike="noStrike" spc="-1" dirty="0">
                <a:solidFill>
                  <a:schemeClr val="bg1">
                    <a:lumMod val="95000"/>
                  </a:schemeClr>
                </a:solidFill>
                <a:latin typeface="나눔스퀘어bold"/>
              </a:rPr>
              <a:t>Service Available Market</a:t>
            </a:r>
          </a:p>
        </p:txBody>
      </p:sp>
      <p:sp>
        <p:nvSpPr>
          <p:cNvPr id="435" name="CustomShape 3"/>
          <p:cNvSpPr/>
          <p:nvPr/>
        </p:nvSpPr>
        <p:spPr>
          <a:xfrm>
            <a:off x="8733740" y="3211783"/>
            <a:ext cx="2814052" cy="2831310"/>
          </a:xfrm>
          <a:prstGeom prst="ellipse">
            <a:avLst/>
          </a:prstGeom>
          <a:solidFill>
            <a:schemeClr val="accent4">
              <a:hueOff val="0"/>
              <a:satOff val="0"/>
              <a:lumOff val="0"/>
              <a:alphaOff val="0"/>
            </a:schemeClr>
          </a:solidFill>
          <a:ln>
            <a:noFill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8160" tIns="128160" rIns="128160" bIns="128160" anchor="ctr"/>
          <a:lstStyle/>
          <a:p>
            <a:pPr algn="ctr">
              <a:lnSpc>
                <a:spcPct val="90000"/>
              </a:lnSpc>
              <a:spcAft>
                <a:spcPts val="629"/>
              </a:spcAft>
            </a:pPr>
            <a:r>
              <a:rPr lang="en-US" sz="6000" b="1" strike="noStrike" spc="-1" dirty="0">
                <a:solidFill>
                  <a:srgbClr val="FFFFFF"/>
                </a:solidFill>
                <a:latin typeface="나눔스퀘어bold"/>
              </a:rPr>
              <a:t>99%</a:t>
            </a:r>
            <a:endParaRPr lang="en-US" sz="1800" b="1" strike="noStrike" spc="-1" dirty="0">
              <a:solidFill>
                <a:srgbClr val="FFFFFF"/>
              </a:solidFill>
              <a:latin typeface="나눔스퀘어bold"/>
            </a:endParaRPr>
          </a:p>
          <a:p>
            <a:pPr algn="ctr">
              <a:lnSpc>
                <a:spcPct val="90000"/>
              </a:lnSpc>
              <a:spcAft>
                <a:spcPts val="629"/>
              </a:spcAft>
            </a:pPr>
            <a:r>
              <a:rPr lang="en-US" sz="1200" spc="-1" dirty="0">
                <a:solidFill>
                  <a:srgbClr val="FFFFFF"/>
                </a:solidFill>
                <a:latin typeface="나눔스퀘어bold"/>
              </a:rPr>
              <a:t>2030 </a:t>
            </a:r>
            <a:r>
              <a:rPr lang="ko-KR" altLang="en-US" sz="1200" spc="-1" dirty="0">
                <a:solidFill>
                  <a:srgbClr val="FFFFFF"/>
                </a:solidFill>
                <a:latin typeface="나눔스퀘어bold"/>
              </a:rPr>
              <a:t>여성 </a:t>
            </a:r>
            <a:r>
              <a:rPr lang="en-US" altLang="ko-KR" sz="1200" spc="-1" dirty="0">
                <a:solidFill>
                  <a:srgbClr val="FFFFFF"/>
                </a:solidFill>
                <a:latin typeface="나눔스퀘어bold"/>
              </a:rPr>
              <a:t>99% </a:t>
            </a:r>
            <a:r>
              <a:rPr lang="ko-KR" altLang="en-US" sz="1200" spc="-1" dirty="0">
                <a:solidFill>
                  <a:srgbClr val="FFFFFF"/>
                </a:solidFill>
                <a:latin typeface="나눔스퀘어bold"/>
              </a:rPr>
              <a:t>가 </a:t>
            </a:r>
            <a:endParaRPr lang="en-US" altLang="ko-KR" sz="1200" spc="-1" dirty="0">
              <a:solidFill>
                <a:srgbClr val="FFFFFF"/>
              </a:solidFill>
              <a:latin typeface="나눔스퀘어bold"/>
            </a:endParaRPr>
          </a:p>
          <a:p>
            <a:pPr algn="ctr">
              <a:lnSpc>
                <a:spcPct val="90000"/>
              </a:lnSpc>
              <a:spcAft>
                <a:spcPts val="629"/>
              </a:spcAft>
            </a:pPr>
            <a:r>
              <a:rPr lang="ko-KR" altLang="en-US" sz="1200" spc="-1" dirty="0">
                <a:solidFill>
                  <a:srgbClr val="FFFFFF"/>
                </a:solidFill>
                <a:latin typeface="나눔스퀘어bold"/>
              </a:rPr>
              <a:t>온라인 의류 구매경험 有</a:t>
            </a:r>
            <a:endParaRPr lang="en-US" altLang="ko-KR" sz="1200" spc="-1" dirty="0">
              <a:solidFill>
                <a:srgbClr val="FFFFFF"/>
              </a:solidFill>
              <a:latin typeface="나눔스퀘어bold"/>
            </a:endParaRPr>
          </a:p>
          <a:p>
            <a:pPr algn="ctr">
              <a:lnSpc>
                <a:spcPct val="90000"/>
              </a:lnSpc>
              <a:spcAft>
                <a:spcPts val="629"/>
              </a:spcAft>
            </a:pPr>
            <a:r>
              <a:rPr lang="en-US" sz="1200" b="0" strike="noStrike" spc="-1" dirty="0">
                <a:solidFill>
                  <a:schemeClr val="bg1">
                    <a:lumMod val="95000"/>
                  </a:schemeClr>
                </a:solidFill>
                <a:latin typeface="나눔스퀘어bold"/>
              </a:rPr>
              <a:t>Target Customer</a:t>
            </a:r>
          </a:p>
        </p:txBody>
      </p:sp>
      <p:sp>
        <p:nvSpPr>
          <p:cNvPr id="437" name="CustomShape 5"/>
          <p:cNvSpPr/>
          <p:nvPr/>
        </p:nvSpPr>
        <p:spPr>
          <a:xfrm>
            <a:off x="293760" y="0"/>
            <a:ext cx="1431720" cy="152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8" name="CustomShape 6"/>
          <p:cNvSpPr/>
          <p:nvPr/>
        </p:nvSpPr>
        <p:spPr>
          <a:xfrm>
            <a:off x="11148840" y="6814440"/>
            <a:ext cx="626040" cy="45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CustomShape 7"/>
          <p:cNvSpPr/>
          <p:nvPr/>
        </p:nvSpPr>
        <p:spPr>
          <a:xfrm>
            <a:off x="325800" y="200880"/>
            <a:ext cx="43934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262626"/>
                </a:solidFill>
                <a:latin typeface="나눔스퀘어 Bold"/>
                <a:ea typeface="나눔스퀘어 Bold"/>
              </a:rPr>
              <a:t>Market Size</a:t>
            </a:r>
            <a:endParaRPr lang="en-US" sz="4400" b="0" strike="noStrike" spc="-1" dirty="0">
              <a:latin typeface="굴림"/>
            </a:endParaRPr>
          </a:p>
        </p:txBody>
      </p:sp>
      <p:sp>
        <p:nvSpPr>
          <p:cNvPr id="440" name="Line 8"/>
          <p:cNvSpPr/>
          <p:nvPr/>
        </p:nvSpPr>
        <p:spPr>
          <a:xfrm>
            <a:off x="11999520" y="1965960"/>
            <a:ext cx="360" cy="489204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Line 9"/>
          <p:cNvSpPr/>
          <p:nvPr/>
        </p:nvSpPr>
        <p:spPr>
          <a:xfrm>
            <a:off x="11999520" y="0"/>
            <a:ext cx="360" cy="74160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10"/>
          <p:cNvSpPr/>
          <p:nvPr/>
        </p:nvSpPr>
        <p:spPr>
          <a:xfrm>
            <a:off x="11830320" y="943200"/>
            <a:ext cx="338040" cy="888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vert"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599">
                <a:solidFill>
                  <a:srgbClr val="5A6F8D"/>
                </a:solidFill>
                <a:latin typeface="Arial"/>
                <a:ea typeface="나눔스퀘어"/>
              </a:rPr>
              <a:t>PART1</a:t>
            </a:r>
            <a:endParaRPr lang="en-US" sz="1000" b="0" strike="noStrike" spc="-1">
              <a:latin typeface="굴림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CustomShape 5"/>
          <p:cNvSpPr/>
          <p:nvPr/>
        </p:nvSpPr>
        <p:spPr>
          <a:xfrm>
            <a:off x="293760" y="0"/>
            <a:ext cx="1431720" cy="152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8" name="CustomShape 6"/>
          <p:cNvSpPr/>
          <p:nvPr/>
        </p:nvSpPr>
        <p:spPr>
          <a:xfrm>
            <a:off x="11148840" y="6814440"/>
            <a:ext cx="626040" cy="45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CustomShape 7"/>
          <p:cNvSpPr/>
          <p:nvPr/>
        </p:nvSpPr>
        <p:spPr>
          <a:xfrm>
            <a:off x="325800" y="200880"/>
            <a:ext cx="43934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262626"/>
                </a:solidFill>
                <a:latin typeface="나눔스퀘어 Bold"/>
                <a:ea typeface="나눔스퀘어 Bold"/>
              </a:rPr>
              <a:t>Market Size – </a:t>
            </a:r>
            <a:r>
              <a:rPr lang="ko-KR" altLang="en-US" sz="4400" b="0" strike="noStrike" spc="-1" dirty="0">
                <a:solidFill>
                  <a:srgbClr val="262626"/>
                </a:solidFill>
                <a:latin typeface="나눔스퀘어 Bold"/>
                <a:ea typeface="나눔스퀘어 Bold"/>
              </a:rPr>
              <a:t>구독경제의 성장</a:t>
            </a:r>
            <a:endParaRPr lang="en-US" sz="4400" b="0" strike="noStrike" spc="-1" dirty="0">
              <a:latin typeface="굴림"/>
            </a:endParaRPr>
          </a:p>
        </p:txBody>
      </p:sp>
      <p:sp>
        <p:nvSpPr>
          <p:cNvPr id="440" name="Line 8"/>
          <p:cNvSpPr/>
          <p:nvPr/>
        </p:nvSpPr>
        <p:spPr>
          <a:xfrm>
            <a:off x="11999520" y="1965960"/>
            <a:ext cx="360" cy="489204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Line 9"/>
          <p:cNvSpPr/>
          <p:nvPr/>
        </p:nvSpPr>
        <p:spPr>
          <a:xfrm>
            <a:off x="11999520" y="0"/>
            <a:ext cx="360" cy="74160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10"/>
          <p:cNvSpPr/>
          <p:nvPr/>
        </p:nvSpPr>
        <p:spPr>
          <a:xfrm>
            <a:off x="11830320" y="943200"/>
            <a:ext cx="338040" cy="888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vert"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599">
                <a:solidFill>
                  <a:srgbClr val="5A6F8D"/>
                </a:solidFill>
                <a:latin typeface="Arial"/>
                <a:ea typeface="나눔스퀘어"/>
              </a:rPr>
              <a:t>PART1</a:t>
            </a:r>
            <a:endParaRPr lang="en-US" sz="1000" b="0" strike="noStrike" spc="-1">
              <a:latin typeface="굴림"/>
            </a:endParaRPr>
          </a:p>
        </p:txBody>
      </p:sp>
      <p:pic>
        <p:nvPicPr>
          <p:cNvPr id="11" name="Picture 4" descr="ì£¼ì¤ë¼ê° ê°ë°í 'êµ¬ëê²½ì  ì§ì' ì¶ì´. [ì¶ì²= ì£¼ì¤ë¼ ííì´ì§]">
            <a:extLst>
              <a:ext uri="{FF2B5EF4-FFF2-40B4-BE49-F238E27FC236}">
                <a16:creationId xmlns:a16="http://schemas.microsoft.com/office/drawing/2014/main" id="{6FCD6A66-80F7-4DA8-BE7F-2CDD34B80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2120" y="867305"/>
            <a:ext cx="7413240" cy="5789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stomShape 7">
            <a:extLst>
              <a:ext uri="{FF2B5EF4-FFF2-40B4-BE49-F238E27FC236}">
                <a16:creationId xmlns:a16="http://schemas.microsoft.com/office/drawing/2014/main" id="{C1A18065-F6F4-44E0-8DF8-B49074E87C65}"/>
              </a:ext>
            </a:extLst>
          </p:cNvPr>
          <p:cNvSpPr/>
          <p:nvPr/>
        </p:nvSpPr>
        <p:spPr>
          <a:xfrm>
            <a:off x="8207577" y="6276780"/>
            <a:ext cx="43934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en-US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/>
                <a:ea typeface="나눔스퀘어 Bold"/>
              </a:rPr>
              <a:t>출처</a:t>
            </a:r>
            <a:r>
              <a:rPr lang="en-US" altLang="ko-KR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/>
                <a:ea typeface="나눔스퀘어 Bold"/>
              </a:rPr>
              <a:t>: Zuora</a:t>
            </a:r>
            <a:endParaRPr lang="en-US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굴림"/>
            </a:endParaRP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80280E9C-9232-487A-85DB-2BF5DF342726}"/>
              </a:ext>
            </a:extLst>
          </p:cNvPr>
          <p:cNvSpPr/>
          <p:nvPr/>
        </p:nvSpPr>
        <p:spPr>
          <a:xfrm>
            <a:off x="7486042" y="1138320"/>
            <a:ext cx="5003703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ko-KR" altLang="en-US" sz="1600" strike="noStrike" spc="-1" dirty="0">
                <a:latin typeface="나눔스퀘어 Bold"/>
                <a:ea typeface="나눔스퀘어 Bold"/>
              </a:rPr>
              <a:t>美 </a:t>
            </a:r>
            <a:r>
              <a:rPr lang="en-US" altLang="ko-KR" sz="1600" spc="-1" dirty="0">
                <a:latin typeface="나눔스퀘어 Bold"/>
                <a:ea typeface="나눔스퀘어 Bold"/>
              </a:rPr>
              <a:t>Zuora</a:t>
            </a:r>
            <a:r>
              <a:rPr lang="ko-KR" altLang="en-US" sz="1600" spc="-1" dirty="0">
                <a:latin typeface="나눔스퀘어 Bold"/>
                <a:ea typeface="나눔스퀘어 Bold"/>
              </a:rPr>
              <a:t>사가 개발한 </a:t>
            </a:r>
            <a:r>
              <a:rPr lang="en-US" altLang="ko-KR" sz="1600" spc="-1" dirty="0">
                <a:latin typeface="나눔스퀘어 Bold"/>
                <a:ea typeface="나눔스퀘어 Bold"/>
              </a:rPr>
              <a:t>‘</a:t>
            </a:r>
            <a:r>
              <a:rPr lang="ko-KR" altLang="en-US" sz="1600" spc="-1" dirty="0">
                <a:latin typeface="나눔스퀘어 Bold"/>
                <a:ea typeface="나눔스퀘어 Bold"/>
              </a:rPr>
              <a:t>구독경제 </a:t>
            </a:r>
            <a:r>
              <a:rPr lang="ko-KR" altLang="en-US" sz="1600" spc="-1" dirty="0" err="1">
                <a:latin typeface="나눔스퀘어 Bold"/>
                <a:ea typeface="나눔스퀘어 Bold"/>
              </a:rPr>
              <a:t>지수‘는</a:t>
            </a:r>
            <a:endParaRPr lang="en-US" altLang="ko-KR" sz="1600" spc="-1" dirty="0">
              <a:latin typeface="굴림"/>
              <a:ea typeface="나눔스퀘어 Bold"/>
            </a:endParaRPr>
          </a:p>
          <a:p>
            <a:pPr>
              <a:lnSpc>
                <a:spcPct val="100000"/>
              </a:lnSpc>
            </a:pPr>
            <a:r>
              <a:rPr lang="en-US" altLang="ko-KR" sz="1600" spc="-1" dirty="0">
                <a:latin typeface="나눔스퀘어 Bold"/>
                <a:ea typeface="나눔스퀘어 Bold"/>
              </a:rPr>
              <a:t>    </a:t>
            </a:r>
            <a:r>
              <a:rPr lang="ko-KR" altLang="en-US" sz="1600" spc="-1" dirty="0">
                <a:latin typeface="나눔스퀘어 Bold"/>
                <a:ea typeface="나눔스퀘어 Bold"/>
              </a:rPr>
              <a:t>지난 </a:t>
            </a:r>
            <a:r>
              <a:rPr lang="en-US" altLang="ko-KR" sz="1600" spc="-1" dirty="0">
                <a:latin typeface="나눔스퀘어 Bold"/>
                <a:ea typeface="나눔스퀘어 Bold"/>
              </a:rPr>
              <a:t>5</a:t>
            </a:r>
            <a:r>
              <a:rPr lang="ko-KR" altLang="en-US" sz="1600" spc="-1" dirty="0">
                <a:latin typeface="나눔스퀘어 Bold"/>
                <a:ea typeface="나눔스퀘어 Bold"/>
              </a:rPr>
              <a:t>년간 미국 소매 매출보다 </a:t>
            </a:r>
            <a:r>
              <a:rPr lang="en-US" altLang="ko-KR" sz="1600" spc="-1" dirty="0">
                <a:latin typeface="나눔스퀘어 Bold"/>
                <a:ea typeface="나눔스퀘어 Bold"/>
              </a:rPr>
              <a:t>420%, </a:t>
            </a:r>
          </a:p>
          <a:p>
            <a:pPr>
              <a:lnSpc>
                <a:spcPct val="100000"/>
              </a:lnSpc>
            </a:pPr>
            <a:r>
              <a:rPr lang="en-US" altLang="ko-KR" sz="1600" spc="-1" dirty="0">
                <a:latin typeface="나눔스퀘어 Bold"/>
                <a:ea typeface="나눔스퀘어 Bold"/>
              </a:rPr>
              <a:t>    </a:t>
            </a:r>
            <a:r>
              <a:rPr lang="ko-KR" altLang="en-US" sz="1600" spc="-1" dirty="0">
                <a:latin typeface="나눔스퀘어 Bold"/>
                <a:ea typeface="나눔스퀘어 Bold"/>
              </a:rPr>
              <a:t>미국 경제보다 </a:t>
            </a:r>
            <a:r>
              <a:rPr lang="en-US" altLang="ko-KR" sz="1600" spc="-1" dirty="0">
                <a:latin typeface="나눔스퀘어 Bold"/>
                <a:ea typeface="나눔스퀘어 Bold"/>
              </a:rPr>
              <a:t>500% </a:t>
            </a:r>
            <a:r>
              <a:rPr lang="ko-KR" altLang="en-US" sz="1600" spc="-1" dirty="0">
                <a:latin typeface="나눔스퀘어 Bold"/>
                <a:ea typeface="나눔스퀘어 Bold"/>
              </a:rPr>
              <a:t>빠른 성장률을 기록</a:t>
            </a:r>
            <a:endParaRPr lang="en-US" altLang="ko-KR" sz="1600" spc="-1" dirty="0">
              <a:latin typeface="나눔스퀘어 Bold"/>
              <a:ea typeface="나눔스퀘어 Bold"/>
            </a:endParaRPr>
          </a:p>
          <a:p>
            <a:pPr>
              <a:lnSpc>
                <a:spcPct val="100000"/>
              </a:lnSpc>
            </a:pPr>
            <a:endParaRPr lang="en-US" altLang="ko-KR" spc="-1" dirty="0">
              <a:solidFill>
                <a:schemeClr val="tx1">
                  <a:lumMod val="50000"/>
                  <a:lumOff val="50000"/>
                </a:schemeClr>
              </a:solidFill>
              <a:latin typeface="나눔스퀘어 Bold"/>
              <a:ea typeface="나눔스퀘어 Bold"/>
            </a:endParaRPr>
          </a:p>
        </p:txBody>
      </p:sp>
      <p:sp>
        <p:nvSpPr>
          <p:cNvPr id="13" name="CustomShape 7">
            <a:extLst>
              <a:ext uri="{FF2B5EF4-FFF2-40B4-BE49-F238E27FC236}">
                <a16:creationId xmlns:a16="http://schemas.microsoft.com/office/drawing/2014/main" id="{3B8A96B3-2C98-40E6-8109-9312762B6F95}"/>
              </a:ext>
            </a:extLst>
          </p:cNvPr>
          <p:cNvSpPr/>
          <p:nvPr/>
        </p:nvSpPr>
        <p:spPr>
          <a:xfrm>
            <a:off x="7605360" y="2233685"/>
            <a:ext cx="5003703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altLang="ko-KR" sz="1600" dirty="0">
                <a:latin typeface="나눔스퀘어bold"/>
              </a:rPr>
              <a:t>-  </a:t>
            </a:r>
            <a:r>
              <a:rPr lang="ko-KR" altLang="ja-JP" sz="1600" dirty="0">
                <a:latin typeface="나눔스퀘어bold"/>
              </a:rPr>
              <a:t>국내 구독경제는 초보적인 수준이지만 </a:t>
            </a:r>
            <a:endParaRPr lang="en-US" altLang="ko-KR" sz="1600" dirty="0">
              <a:latin typeface="나눔스퀘어bold"/>
            </a:endParaRPr>
          </a:p>
          <a:p>
            <a:pPr>
              <a:lnSpc>
                <a:spcPct val="100000"/>
              </a:lnSpc>
            </a:pPr>
            <a:r>
              <a:rPr lang="en-US" altLang="ko-KR" sz="1600" dirty="0">
                <a:latin typeface="나눔스퀘어bold"/>
              </a:rPr>
              <a:t>    </a:t>
            </a:r>
            <a:r>
              <a:rPr lang="ko-KR" altLang="ja-JP" sz="1600" dirty="0" err="1">
                <a:latin typeface="나눔스퀘어bold"/>
              </a:rPr>
              <a:t>밀레니얼</a:t>
            </a:r>
            <a:r>
              <a:rPr lang="ko-KR" altLang="ja-JP" sz="1600" dirty="0">
                <a:latin typeface="나눔스퀘어bold"/>
              </a:rPr>
              <a:t> 세대가 주 소비층으로 부상함에 </a:t>
            </a:r>
            <a:endParaRPr lang="en-US" altLang="ko-KR" sz="1600" dirty="0">
              <a:latin typeface="나눔스퀘어bold"/>
            </a:endParaRPr>
          </a:p>
          <a:p>
            <a:pPr>
              <a:lnSpc>
                <a:spcPct val="100000"/>
              </a:lnSpc>
            </a:pPr>
            <a:r>
              <a:rPr lang="en-US" altLang="ko-KR" sz="1600" dirty="0">
                <a:latin typeface="나눔스퀘어bold"/>
              </a:rPr>
              <a:t>    </a:t>
            </a:r>
            <a:r>
              <a:rPr lang="ko-KR" altLang="ja-JP" sz="1600" dirty="0">
                <a:latin typeface="나눔스퀘어bold"/>
              </a:rPr>
              <a:t>따라 구독경제의 가파른 성장 예상</a:t>
            </a:r>
            <a:endParaRPr lang="en-US" altLang="ko-KR" sz="1600" spc="-1" dirty="0">
              <a:solidFill>
                <a:schemeClr val="tx1">
                  <a:lumMod val="50000"/>
                  <a:lumOff val="50000"/>
                </a:schemeClr>
              </a:solidFill>
              <a:latin typeface="나눔스퀘어bold"/>
              <a:ea typeface="나눔스퀘어 Bold"/>
            </a:endParaRPr>
          </a:p>
        </p:txBody>
      </p:sp>
    </p:spTree>
    <p:extLst>
      <p:ext uri="{BB962C8B-B14F-4D97-AF65-F5344CB8AC3E}">
        <p14:creationId xmlns:p14="http://schemas.microsoft.com/office/powerpoint/2010/main" val="227556740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2341670-7B9B-4C2B-9323-6D0A4757F80B}"/>
              </a:ext>
            </a:extLst>
          </p:cNvPr>
          <p:cNvCxnSpPr>
            <a:cxnSpLocks/>
          </p:cNvCxnSpPr>
          <p:nvPr/>
        </p:nvCxnSpPr>
        <p:spPr>
          <a:xfrm>
            <a:off x="838200" y="4129229"/>
            <a:ext cx="10401301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F83ED74-404F-4A96-9181-A1783D68450E}"/>
              </a:ext>
            </a:extLst>
          </p:cNvPr>
          <p:cNvCxnSpPr>
            <a:cxnSpLocks/>
          </p:cNvCxnSpPr>
          <p:nvPr/>
        </p:nvCxnSpPr>
        <p:spPr>
          <a:xfrm>
            <a:off x="5981700" y="1843230"/>
            <a:ext cx="1" cy="467758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zigzag ë¡ê³ ">
            <a:extLst>
              <a:ext uri="{FF2B5EF4-FFF2-40B4-BE49-F238E27FC236}">
                <a16:creationId xmlns:a16="http://schemas.microsoft.com/office/drawing/2014/main" id="{70128F53-D968-4A4B-A9B5-32FA7DD16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374" y="2746114"/>
            <a:ext cx="1142999" cy="114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02EE80D-6E06-4510-93D0-FFC7AD91F9C4}"/>
              </a:ext>
            </a:extLst>
          </p:cNvPr>
          <p:cNvSpPr txBox="1"/>
          <p:nvPr/>
        </p:nvSpPr>
        <p:spPr>
          <a:xfrm>
            <a:off x="776036" y="4151508"/>
            <a:ext cx="1473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기존 배송 경험</a:t>
            </a:r>
            <a:endParaRPr lang="ko-KR" altLang="en-US" sz="15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52DA2D-D53E-4541-B7D1-01E8ABBEB102}"/>
              </a:ext>
            </a:extLst>
          </p:cNvPr>
          <p:cNvSpPr txBox="1"/>
          <p:nvPr/>
        </p:nvSpPr>
        <p:spPr>
          <a:xfrm>
            <a:off x="5131422" y="6562033"/>
            <a:ext cx="12137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모두를 위한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36BFF4-179B-42AC-9398-2843BD664471}"/>
              </a:ext>
            </a:extLst>
          </p:cNvPr>
          <p:cNvSpPr txBox="1"/>
          <p:nvPr/>
        </p:nvSpPr>
        <p:spPr>
          <a:xfrm>
            <a:off x="5543118" y="1446242"/>
            <a:ext cx="7617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개인화</a:t>
            </a:r>
            <a:endParaRPr lang="en-US" altLang="ko-KR" sz="1500" b="1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590A94-2143-4CFE-B06A-6DFDAC8215A2}"/>
              </a:ext>
            </a:extLst>
          </p:cNvPr>
          <p:cNvSpPr txBox="1"/>
          <p:nvPr/>
        </p:nvSpPr>
        <p:spPr>
          <a:xfrm>
            <a:off x="9719109" y="4142431"/>
            <a:ext cx="16658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>
                <a:latin typeface="DX시인과나" panose="02020600000000000000" pitchFamily="18" charset="-127"/>
                <a:ea typeface="DX시인과나" panose="02020600000000000000" pitchFamily="18" charset="-127"/>
              </a:rPr>
              <a:t>새로운 배송 경험</a:t>
            </a:r>
            <a:endParaRPr lang="en-US" altLang="ko-KR" sz="1500" b="1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1028" name="Picture 4" descr="Image result for musinsa">
            <a:extLst>
              <a:ext uri="{FF2B5EF4-FFF2-40B4-BE49-F238E27FC236}">
                <a16:creationId xmlns:a16="http://schemas.microsoft.com/office/drawing/2014/main" id="{2AA1EEB0-C982-4D21-81F9-F359DB8A0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560" y="4434304"/>
            <a:ext cx="1194976" cy="119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tyleshare">
            <a:extLst>
              <a:ext uri="{FF2B5EF4-FFF2-40B4-BE49-F238E27FC236}">
                <a16:creationId xmlns:a16="http://schemas.microsoft.com/office/drawing/2014/main" id="{83D569A3-4343-496A-B2FA-569B5074A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24" y="4797449"/>
            <a:ext cx="1359285" cy="113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A5F4F6C-86C6-471E-88FC-C78FDFEEC3C5}"/>
              </a:ext>
            </a:extLst>
          </p:cNvPr>
          <p:cNvSpPr txBox="1"/>
          <p:nvPr/>
        </p:nvSpPr>
        <p:spPr>
          <a:xfrm>
            <a:off x="3661370" y="2632131"/>
            <a:ext cx="177101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500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지그재그</a:t>
            </a:r>
            <a:endParaRPr lang="en-US" altLang="ko-KR" sz="1500" b="1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latinLnBrk="0"/>
            <a:r>
              <a:rPr lang="ko-KR" altLang="en-US" sz="15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동대문 의류를 기반으로 하는 여성쇼핑몰들의 메타검색엔진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36A39C-EDC4-418F-9437-A88DB6956AA8}"/>
              </a:ext>
            </a:extLst>
          </p:cNvPr>
          <p:cNvSpPr txBox="1"/>
          <p:nvPr/>
        </p:nvSpPr>
        <p:spPr>
          <a:xfrm>
            <a:off x="1859526" y="4815862"/>
            <a:ext cx="18108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스타일쉐어</a:t>
            </a:r>
            <a:endParaRPr lang="en-US" altLang="ko-KR" sz="1500" b="1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latinLnBrk="0"/>
            <a:r>
              <a:rPr lang="ko-KR" altLang="en-US" sz="15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패션 정보에 특화된 소셜 네트워크 서비스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152A89-340D-4C46-81BC-986A858A187F}"/>
              </a:ext>
            </a:extLst>
          </p:cNvPr>
          <p:cNvSpPr/>
          <p:nvPr/>
        </p:nvSpPr>
        <p:spPr>
          <a:xfrm>
            <a:off x="2238376" y="2597574"/>
            <a:ext cx="3203000" cy="1455454"/>
          </a:xfrm>
          <a:prstGeom prst="rect">
            <a:avLst/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F9D3AE7-4CB5-4A82-B544-69B48BBBFAEE}"/>
              </a:ext>
            </a:extLst>
          </p:cNvPr>
          <p:cNvSpPr/>
          <p:nvPr/>
        </p:nvSpPr>
        <p:spPr>
          <a:xfrm>
            <a:off x="585260" y="4709632"/>
            <a:ext cx="3203138" cy="1390990"/>
          </a:xfrm>
          <a:prstGeom prst="rect">
            <a:avLst/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ED39AF-29F4-4155-8AF2-0908DDAEB1E6}"/>
              </a:ext>
            </a:extLst>
          </p:cNvPr>
          <p:cNvSpPr/>
          <p:nvPr/>
        </p:nvSpPr>
        <p:spPr>
          <a:xfrm>
            <a:off x="8629651" y="4670467"/>
            <a:ext cx="2609849" cy="2011451"/>
          </a:xfrm>
          <a:prstGeom prst="rect">
            <a:avLst/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FE6D26-1AAB-4904-A142-1F19D801E875}"/>
              </a:ext>
            </a:extLst>
          </p:cNvPr>
          <p:cNvSpPr txBox="1"/>
          <p:nvPr/>
        </p:nvSpPr>
        <p:spPr>
          <a:xfrm>
            <a:off x="8666552" y="5786270"/>
            <a:ext cx="240369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트렌디</a:t>
            </a:r>
            <a:r>
              <a:rPr lang="en-US" altLang="ko-KR" sz="1500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(TLENDY)</a:t>
            </a:r>
          </a:p>
          <a:p>
            <a:pPr algn="ctr"/>
            <a:r>
              <a:rPr lang="ko-KR" altLang="en-US" sz="15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의류 </a:t>
            </a:r>
            <a:r>
              <a:rPr lang="ko-KR" altLang="en-US" sz="15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렌탈</a:t>
            </a:r>
            <a:r>
              <a:rPr lang="ko-KR" altLang="en-US" sz="15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정기 구독 서비스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F23264-5A5A-4FBD-A6B5-1359EE53E2A9}"/>
              </a:ext>
            </a:extLst>
          </p:cNvPr>
          <p:cNvSpPr/>
          <p:nvPr/>
        </p:nvSpPr>
        <p:spPr>
          <a:xfrm>
            <a:off x="4076839" y="4314859"/>
            <a:ext cx="1616419" cy="2205953"/>
          </a:xfrm>
          <a:prstGeom prst="rect">
            <a:avLst/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6B90C9-A1B0-4639-B0A2-7510E0D76F55}"/>
              </a:ext>
            </a:extLst>
          </p:cNvPr>
          <p:cNvSpPr txBox="1"/>
          <p:nvPr/>
        </p:nvSpPr>
        <p:spPr>
          <a:xfrm>
            <a:off x="4164519" y="5641372"/>
            <a:ext cx="151767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무신사</a:t>
            </a:r>
            <a:endParaRPr lang="en-US" altLang="ko-KR" sz="1500" b="1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sz="15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온라인 패션</a:t>
            </a:r>
            <a:endParaRPr lang="en-US" altLang="ko-KR" sz="15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sz="15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편집샵</a:t>
            </a:r>
            <a:r>
              <a:rPr lang="ko-KR" altLang="en-US" sz="15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플랫폼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43B23BE-952C-420A-928D-7927474CCB45}"/>
              </a:ext>
            </a:extLst>
          </p:cNvPr>
          <p:cNvSpPr/>
          <p:nvPr/>
        </p:nvSpPr>
        <p:spPr>
          <a:xfrm>
            <a:off x="8506292" y="1695724"/>
            <a:ext cx="2538850" cy="2031591"/>
          </a:xfrm>
          <a:prstGeom prst="rect">
            <a:avLst/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1349CFB-6C7B-4452-A2C0-3B30E06A2A66}"/>
              </a:ext>
            </a:extLst>
          </p:cNvPr>
          <p:cNvSpPr txBox="1"/>
          <p:nvPr/>
        </p:nvSpPr>
        <p:spPr>
          <a:xfrm>
            <a:off x="8581792" y="2793144"/>
            <a:ext cx="240369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In Your Closet</a:t>
            </a:r>
          </a:p>
          <a:p>
            <a:pPr algn="ctr"/>
            <a:r>
              <a:rPr lang="en-US" altLang="ko-KR" sz="15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AI</a:t>
            </a:r>
            <a:r>
              <a:rPr lang="ko-KR" altLang="en-US" sz="15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기반 퍼스널 스타일링 </a:t>
            </a:r>
            <a:r>
              <a:rPr lang="ko-KR" altLang="en-US" sz="15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섭스크립션</a:t>
            </a:r>
            <a:r>
              <a:rPr lang="ko-KR" altLang="en-US" sz="15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커머스</a:t>
            </a:r>
            <a:endParaRPr lang="en-US" altLang="ko-KR" sz="15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09198" y="1721204"/>
            <a:ext cx="1112044" cy="1105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TLENDYì ëí ì´ë¯¸ì§ ê²ìê²°ê³¼">
            <a:extLst>
              <a:ext uri="{FF2B5EF4-FFF2-40B4-BE49-F238E27FC236}">
                <a16:creationId xmlns:a16="http://schemas.microsoft.com/office/drawing/2014/main" id="{834BE9A1-5E4B-4E21-8CF1-D38822E7D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529" y="4754245"/>
            <a:ext cx="986946" cy="98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CustomShape 5">
            <a:extLst>
              <a:ext uri="{FF2B5EF4-FFF2-40B4-BE49-F238E27FC236}">
                <a16:creationId xmlns:a16="http://schemas.microsoft.com/office/drawing/2014/main" id="{8372B6EA-1803-4693-AB37-FABB8FB798B3}"/>
              </a:ext>
            </a:extLst>
          </p:cNvPr>
          <p:cNvSpPr/>
          <p:nvPr/>
        </p:nvSpPr>
        <p:spPr>
          <a:xfrm>
            <a:off x="293760" y="0"/>
            <a:ext cx="1431720" cy="152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" name="CustomShape 6">
            <a:extLst>
              <a:ext uri="{FF2B5EF4-FFF2-40B4-BE49-F238E27FC236}">
                <a16:creationId xmlns:a16="http://schemas.microsoft.com/office/drawing/2014/main" id="{E165F6A3-56D9-4F11-B6E5-384B7390EC30}"/>
              </a:ext>
            </a:extLst>
          </p:cNvPr>
          <p:cNvSpPr/>
          <p:nvPr/>
        </p:nvSpPr>
        <p:spPr>
          <a:xfrm>
            <a:off x="11148840" y="6814440"/>
            <a:ext cx="626040" cy="45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CustomShape 7">
            <a:extLst>
              <a:ext uri="{FF2B5EF4-FFF2-40B4-BE49-F238E27FC236}">
                <a16:creationId xmlns:a16="http://schemas.microsoft.com/office/drawing/2014/main" id="{3E59C132-9CFD-45B0-B364-BCF163F167DF}"/>
              </a:ext>
            </a:extLst>
          </p:cNvPr>
          <p:cNvSpPr/>
          <p:nvPr/>
        </p:nvSpPr>
        <p:spPr>
          <a:xfrm>
            <a:off x="325800" y="200880"/>
            <a:ext cx="43934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spc="-1" dirty="0">
                <a:latin typeface="나눔스퀘어bold"/>
              </a:rPr>
              <a:t>Competitors</a:t>
            </a:r>
            <a:endParaRPr lang="en-US" sz="4400" b="0" strike="noStrike" spc="-1" dirty="0">
              <a:latin typeface="나눔스퀘어bold"/>
            </a:endParaRPr>
          </a:p>
        </p:txBody>
      </p:sp>
      <p:sp>
        <p:nvSpPr>
          <p:cNvPr id="44" name="Line 8">
            <a:extLst>
              <a:ext uri="{FF2B5EF4-FFF2-40B4-BE49-F238E27FC236}">
                <a16:creationId xmlns:a16="http://schemas.microsoft.com/office/drawing/2014/main" id="{D2078191-38DD-4661-8A88-FBA15F1796C1}"/>
              </a:ext>
            </a:extLst>
          </p:cNvPr>
          <p:cNvSpPr/>
          <p:nvPr/>
        </p:nvSpPr>
        <p:spPr>
          <a:xfrm>
            <a:off x="11999520" y="1965960"/>
            <a:ext cx="360" cy="489204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Line 9">
            <a:extLst>
              <a:ext uri="{FF2B5EF4-FFF2-40B4-BE49-F238E27FC236}">
                <a16:creationId xmlns:a16="http://schemas.microsoft.com/office/drawing/2014/main" id="{C4D3E665-9F00-47DB-BFA5-E48C1725B93C}"/>
              </a:ext>
            </a:extLst>
          </p:cNvPr>
          <p:cNvSpPr/>
          <p:nvPr/>
        </p:nvSpPr>
        <p:spPr>
          <a:xfrm>
            <a:off x="11999520" y="0"/>
            <a:ext cx="360" cy="74160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CustomShape 10">
            <a:extLst>
              <a:ext uri="{FF2B5EF4-FFF2-40B4-BE49-F238E27FC236}">
                <a16:creationId xmlns:a16="http://schemas.microsoft.com/office/drawing/2014/main" id="{93D1CF2E-0CD0-40F8-B0D8-234E01C3947F}"/>
              </a:ext>
            </a:extLst>
          </p:cNvPr>
          <p:cNvSpPr/>
          <p:nvPr/>
        </p:nvSpPr>
        <p:spPr>
          <a:xfrm>
            <a:off x="11774880" y="961560"/>
            <a:ext cx="338040" cy="888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vert"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599">
                <a:solidFill>
                  <a:srgbClr val="5A6F8D"/>
                </a:solidFill>
                <a:latin typeface="Arial"/>
                <a:ea typeface="나눔스퀘어"/>
              </a:rPr>
              <a:t>PART1</a:t>
            </a:r>
            <a:endParaRPr lang="en-US" sz="1000" b="0" strike="noStrike" spc="-1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641650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293760" y="0"/>
            <a:ext cx="1431720" cy="152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CustomShape 2"/>
          <p:cNvSpPr/>
          <p:nvPr/>
        </p:nvSpPr>
        <p:spPr>
          <a:xfrm>
            <a:off x="11148840" y="6814440"/>
            <a:ext cx="626040" cy="45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CustomShape 3"/>
          <p:cNvSpPr/>
          <p:nvPr/>
        </p:nvSpPr>
        <p:spPr>
          <a:xfrm>
            <a:off x="253800" y="200880"/>
            <a:ext cx="237888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262626"/>
                </a:solidFill>
                <a:latin typeface="나눔스퀘어 Bold"/>
                <a:ea typeface="나눔스퀘어 Bold"/>
              </a:rPr>
              <a:t>Problem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54" name="Line 4"/>
          <p:cNvSpPr/>
          <p:nvPr/>
        </p:nvSpPr>
        <p:spPr>
          <a:xfrm>
            <a:off x="11999520" y="1965960"/>
            <a:ext cx="360" cy="489204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" name="Line 5"/>
          <p:cNvSpPr/>
          <p:nvPr/>
        </p:nvSpPr>
        <p:spPr>
          <a:xfrm>
            <a:off x="11999520" y="0"/>
            <a:ext cx="360" cy="74160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" name="CustomShape 6"/>
          <p:cNvSpPr/>
          <p:nvPr/>
        </p:nvSpPr>
        <p:spPr>
          <a:xfrm>
            <a:off x="11830320" y="943200"/>
            <a:ext cx="338040" cy="888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vert"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599">
                <a:solidFill>
                  <a:srgbClr val="5A6F8D"/>
                </a:solidFill>
                <a:latin typeface="Arial"/>
                <a:ea typeface="나눔스퀘어"/>
              </a:rPr>
              <a:t>PART1</a:t>
            </a:r>
            <a:endParaRPr lang="en-US" sz="1000" b="0" strike="noStrike" spc="-1">
              <a:latin typeface="굴림"/>
            </a:endParaRPr>
          </a:p>
        </p:txBody>
      </p:sp>
      <p:sp>
        <p:nvSpPr>
          <p:cNvPr id="57" name="CustomShape 7"/>
          <p:cNvSpPr/>
          <p:nvPr/>
        </p:nvSpPr>
        <p:spPr>
          <a:xfrm>
            <a:off x="332280" y="962280"/>
            <a:ext cx="37821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404040"/>
                </a:solidFill>
                <a:latin typeface="Arial"/>
                <a:ea typeface="나눔스퀘어 Bold"/>
              </a:rPr>
              <a:t>우리는 시간이 없는데, 쇼핑은 시간이 오래 걸린다!</a:t>
            </a:r>
            <a:endParaRPr lang="en-US" sz="1400" b="0" strike="noStrike" spc="-1">
              <a:latin typeface="굴림"/>
            </a:endParaRPr>
          </a:p>
        </p:txBody>
      </p:sp>
      <p:sp>
        <p:nvSpPr>
          <p:cNvPr id="58" name="CustomShape 8"/>
          <p:cNvSpPr/>
          <p:nvPr/>
        </p:nvSpPr>
        <p:spPr>
          <a:xfrm>
            <a:off x="1574640" y="4939920"/>
            <a:ext cx="2526480" cy="1134720"/>
          </a:xfrm>
          <a:prstGeom prst="bracketPair">
            <a:avLst>
              <a:gd name="adj" fmla="val 16667"/>
            </a:avLst>
          </a:prstGeom>
          <a:noFill/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" name="CustomShape 9"/>
          <p:cNvSpPr/>
          <p:nvPr/>
        </p:nvSpPr>
        <p:spPr>
          <a:xfrm>
            <a:off x="4832640" y="4982400"/>
            <a:ext cx="2526480" cy="1134720"/>
          </a:xfrm>
          <a:prstGeom prst="bracketPair">
            <a:avLst>
              <a:gd name="adj" fmla="val 16667"/>
            </a:avLst>
          </a:prstGeom>
          <a:noFill/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" name="CustomShape 10"/>
          <p:cNvSpPr/>
          <p:nvPr/>
        </p:nvSpPr>
        <p:spPr>
          <a:xfrm>
            <a:off x="8090640" y="5024880"/>
            <a:ext cx="2526480" cy="1134720"/>
          </a:xfrm>
          <a:prstGeom prst="bracketPair">
            <a:avLst>
              <a:gd name="adj" fmla="val 16667"/>
            </a:avLst>
          </a:prstGeom>
          <a:noFill/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CustomShape 11"/>
          <p:cNvSpPr/>
          <p:nvPr/>
        </p:nvSpPr>
        <p:spPr>
          <a:xfrm>
            <a:off x="1944000" y="5193000"/>
            <a:ext cx="18147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나눔스퀘어bold"/>
                <a:ea typeface="나눔스퀘어bold"/>
              </a:rPr>
              <a:t>직장인 요일 평균 </a:t>
            </a:r>
            <a:endParaRPr lang="en-US" sz="1800" b="0" strike="noStrike" spc="-1">
              <a:latin typeface="나눔스퀘어bold"/>
              <a:ea typeface="나눔스퀘어bold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나눔스퀘어bold"/>
                <a:ea typeface="나눔스퀘어bold"/>
              </a:rPr>
              <a:t>여가시간 </a:t>
            </a:r>
            <a:endParaRPr lang="en-US" sz="1800" b="0" strike="noStrike" spc="-1">
              <a:latin typeface="나눔스퀘어bold"/>
              <a:ea typeface="나눔스퀘어bold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latin typeface="나눔스퀘어bold"/>
              <a:ea typeface="나눔스퀘어bold"/>
            </a:endParaRPr>
          </a:p>
        </p:txBody>
      </p:sp>
      <p:sp>
        <p:nvSpPr>
          <p:cNvPr id="62" name="CustomShape 12"/>
          <p:cNvSpPr/>
          <p:nvPr/>
        </p:nvSpPr>
        <p:spPr>
          <a:xfrm>
            <a:off x="4978980" y="4935778"/>
            <a:ext cx="22338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 lang="en-US" altLang="ko-KR" b="1" spc="-1" dirty="0">
              <a:solidFill>
                <a:srgbClr val="000000"/>
              </a:solidFill>
              <a:latin typeface="나눔스퀘어bold"/>
              <a:ea typeface="나눔스퀘어bold"/>
            </a:endParaRPr>
          </a:p>
          <a:p>
            <a:pPr algn="ctr">
              <a:lnSpc>
                <a:spcPct val="100000"/>
              </a:lnSpc>
            </a:pPr>
            <a:r>
              <a:rPr lang="ko-KR" altLang="en-US" b="1" spc="-1" dirty="0">
                <a:solidFill>
                  <a:srgbClr val="000000"/>
                </a:solidFill>
                <a:latin typeface="나눔스퀘어bold"/>
                <a:ea typeface="나눔스퀘어bold"/>
              </a:rPr>
              <a:t>국내 </a:t>
            </a:r>
            <a:r>
              <a:rPr lang="en-US" sz="1800" b="1" strike="noStrike" spc="-1" dirty="0" err="1">
                <a:solidFill>
                  <a:srgbClr val="000000"/>
                </a:solidFill>
                <a:latin typeface="나눔스퀘어bold"/>
                <a:ea typeface="나눔스퀘어bold"/>
              </a:rPr>
              <a:t>의류</a:t>
            </a:r>
            <a:r>
              <a:rPr lang="en-US" sz="1800" b="1" strike="noStrike" spc="-1" dirty="0">
                <a:solidFill>
                  <a:srgbClr val="000000"/>
                </a:solidFill>
                <a:latin typeface="나눔스퀘어bold"/>
                <a:ea typeface="나눔스퀘어bold"/>
              </a:rPr>
              <a:t> </a:t>
            </a:r>
            <a:r>
              <a:rPr lang="en-US" sz="1800" b="1" strike="noStrike" spc="-1" dirty="0" err="1">
                <a:solidFill>
                  <a:srgbClr val="000000"/>
                </a:solidFill>
                <a:latin typeface="나눔스퀘어bold"/>
                <a:ea typeface="나눔스퀘어bold"/>
              </a:rPr>
              <a:t>쇼핑몰</a:t>
            </a:r>
            <a:r>
              <a:rPr lang="en-US" sz="1800" b="1" strike="noStrike" spc="-1" dirty="0">
                <a:solidFill>
                  <a:srgbClr val="000000"/>
                </a:solidFill>
                <a:latin typeface="나눔스퀘어bold"/>
                <a:ea typeface="나눔스퀘어bold"/>
              </a:rPr>
              <a:t> 수</a:t>
            </a:r>
          </a:p>
          <a:p>
            <a:pPr algn="ctr">
              <a:lnSpc>
                <a:spcPct val="100000"/>
              </a:lnSpc>
            </a:pPr>
            <a:endParaRPr lang="en-US" sz="1800" b="1" strike="noStrike" spc="-1" dirty="0">
              <a:solidFill>
                <a:srgbClr val="000000"/>
              </a:solidFill>
              <a:latin typeface="나눔스퀘어bold"/>
              <a:ea typeface="나눔스퀘어bold"/>
            </a:endParaRPr>
          </a:p>
          <a:p>
            <a:pPr algn="ctr">
              <a:lnSpc>
                <a:spcPct val="100000"/>
              </a:lnSpc>
            </a:pPr>
            <a:r>
              <a:rPr lang="en-US" sz="900" b="1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bold"/>
                <a:ea typeface="나눔스퀘어bold"/>
              </a:rPr>
              <a:t>*</a:t>
            </a:r>
            <a:r>
              <a:rPr lang="ko-KR" altLang="en-US" sz="900" b="1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bold"/>
                <a:ea typeface="나눔스퀘어bold"/>
              </a:rPr>
              <a:t>카페 </a:t>
            </a:r>
            <a:r>
              <a:rPr lang="en-US" altLang="ko-KR" sz="900" b="1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bold"/>
                <a:ea typeface="나눔스퀘어bold"/>
              </a:rPr>
              <a:t>24</a:t>
            </a:r>
            <a:r>
              <a:rPr lang="ko-KR" altLang="en-US" sz="900" b="1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bold"/>
                <a:ea typeface="나눔스퀘어bold"/>
              </a:rPr>
              <a:t>를 이용해 창설된 쇼핑몰 수</a:t>
            </a:r>
            <a:endParaRPr lang="en-US" sz="900" b="0" strike="noStrike" spc="-1" dirty="0">
              <a:solidFill>
                <a:schemeClr val="tx1">
                  <a:lumMod val="65000"/>
                  <a:lumOff val="35000"/>
                </a:schemeClr>
              </a:solidFill>
              <a:latin typeface="나눔스퀘어bold"/>
              <a:ea typeface="나눔스퀘어bold"/>
            </a:endParaRPr>
          </a:p>
        </p:txBody>
      </p:sp>
      <p:sp>
        <p:nvSpPr>
          <p:cNvPr id="63" name="CustomShape 13"/>
          <p:cNvSpPr/>
          <p:nvPr/>
        </p:nvSpPr>
        <p:spPr>
          <a:xfrm>
            <a:off x="9156240" y="5091840"/>
            <a:ext cx="39456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4" name="그림 63"/>
          <p:cNvPicPr/>
          <p:nvPr/>
        </p:nvPicPr>
        <p:blipFill>
          <a:blip r:embed="rId2"/>
          <a:stretch/>
        </p:blipFill>
        <p:spPr>
          <a:xfrm>
            <a:off x="1800000" y="2016000"/>
            <a:ext cx="2160000" cy="2160000"/>
          </a:xfrm>
          <a:prstGeom prst="rect">
            <a:avLst/>
          </a:prstGeom>
          <a:ln>
            <a:noFill/>
          </a:ln>
        </p:spPr>
      </p:pic>
      <p:sp>
        <p:nvSpPr>
          <p:cNvPr id="65" name="CustomShape 14"/>
          <p:cNvSpPr/>
          <p:nvPr/>
        </p:nvSpPr>
        <p:spPr>
          <a:xfrm>
            <a:off x="2354040" y="4246200"/>
            <a:ext cx="1037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5B5D6B"/>
                </a:solidFill>
                <a:latin typeface="Arial"/>
                <a:ea typeface="나눔스퀘어"/>
              </a:rPr>
              <a:t>3.9H</a:t>
            </a:r>
            <a:endParaRPr lang="en-US" sz="3200" b="0" strike="noStrike" spc="-1">
              <a:latin typeface="굴림"/>
            </a:endParaRPr>
          </a:p>
        </p:txBody>
      </p:sp>
      <p:sp>
        <p:nvSpPr>
          <p:cNvPr id="66" name="CustomShape 15"/>
          <p:cNvSpPr/>
          <p:nvPr/>
        </p:nvSpPr>
        <p:spPr>
          <a:xfrm>
            <a:off x="5531040" y="4246200"/>
            <a:ext cx="1307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5B5D6B"/>
                </a:solidFill>
                <a:latin typeface="Arial"/>
                <a:ea typeface="나눔스퀘어"/>
              </a:rPr>
              <a:t>1.16M</a:t>
            </a:r>
            <a:endParaRPr lang="en-US" sz="3200" b="0" strike="noStrike" spc="-1">
              <a:latin typeface="굴림"/>
            </a:endParaRPr>
          </a:p>
        </p:txBody>
      </p:sp>
      <p:pic>
        <p:nvPicPr>
          <p:cNvPr id="67" name="그림 66"/>
          <p:cNvPicPr/>
          <p:nvPr/>
        </p:nvPicPr>
        <p:blipFill>
          <a:blip r:embed="rId3"/>
          <a:stretch/>
        </p:blipFill>
        <p:spPr>
          <a:xfrm>
            <a:off x="4896000" y="1944000"/>
            <a:ext cx="2376000" cy="2376000"/>
          </a:xfrm>
          <a:prstGeom prst="rect">
            <a:avLst/>
          </a:prstGeom>
          <a:ln>
            <a:noFill/>
          </a:ln>
        </p:spPr>
      </p:pic>
      <p:pic>
        <p:nvPicPr>
          <p:cNvPr id="68" name="그림 67"/>
          <p:cNvPicPr/>
          <p:nvPr/>
        </p:nvPicPr>
        <p:blipFill>
          <a:blip r:embed="rId4"/>
          <a:stretch/>
        </p:blipFill>
        <p:spPr>
          <a:xfrm>
            <a:off x="8061480" y="1872000"/>
            <a:ext cx="2594520" cy="2592000"/>
          </a:xfrm>
          <a:prstGeom prst="rect">
            <a:avLst/>
          </a:prstGeom>
          <a:ln>
            <a:noFill/>
          </a:ln>
        </p:spPr>
      </p:pic>
      <p:sp>
        <p:nvSpPr>
          <p:cNvPr id="69" name="CustomShape 16"/>
          <p:cNvSpPr/>
          <p:nvPr/>
        </p:nvSpPr>
        <p:spPr>
          <a:xfrm>
            <a:off x="8280000" y="4968000"/>
            <a:ext cx="2127240" cy="14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나눔스퀘어bold"/>
              </a:rPr>
              <a:t>개인화 전략의 부재</a:t>
            </a:r>
            <a:endParaRPr lang="en-US" sz="1800" b="0" strike="noStrike" spc="-1">
              <a:latin typeface="나눔스퀘어bold"/>
              <a:ea typeface="나눔스퀘어bold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나눔스퀘어bold"/>
              </a:rPr>
              <a:t>Or</a:t>
            </a:r>
            <a:endParaRPr lang="en-US" sz="1800" b="0" strike="noStrike" spc="-1">
              <a:latin typeface="나눔스퀘어bold"/>
              <a:ea typeface="나눔스퀘어bold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나눔스퀘어bold"/>
              </a:rPr>
              <a:t>“맥락을 고려치 않은”</a:t>
            </a:r>
            <a:endParaRPr lang="en-US" sz="1800" b="0" strike="noStrike" spc="-1">
              <a:latin typeface="나눔스퀘어bold"/>
              <a:ea typeface="나눔스퀘어bold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나눔스퀘어bold"/>
              </a:rPr>
              <a:t>기존의 개인화 전략</a:t>
            </a:r>
            <a:endParaRPr lang="en-US" sz="1800" b="0" strike="noStrike" spc="-1">
              <a:latin typeface="나눔스퀘어bold"/>
              <a:ea typeface="나눔스퀘어bold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latin typeface="나눔스퀘어bold"/>
              <a:ea typeface="나눔스퀘어bold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D5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ustomShape 1"/>
          <p:cNvSpPr/>
          <p:nvPr/>
        </p:nvSpPr>
        <p:spPr>
          <a:xfrm>
            <a:off x="2387880" y="108000"/>
            <a:ext cx="6756120" cy="3959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" name="CustomShape 2"/>
          <p:cNvSpPr/>
          <p:nvPr/>
        </p:nvSpPr>
        <p:spPr>
          <a:xfrm>
            <a:off x="3164440" y="576000"/>
            <a:ext cx="5401040" cy="2863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000000"/>
                </a:solidFill>
                <a:latin typeface="Arial"/>
                <a:ea typeface="나눔스퀘어"/>
              </a:rPr>
              <a:t>Data</a:t>
            </a:r>
            <a:endParaRPr lang="en-US" sz="4000" b="0" strike="noStrike" spc="-1" dirty="0">
              <a:latin typeface="굴림"/>
            </a:endParaRPr>
          </a:p>
          <a:p>
            <a:pPr algn="ctr"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000000"/>
                </a:solidFill>
                <a:latin typeface="Arial"/>
                <a:ea typeface="나눔스퀘어"/>
              </a:rPr>
              <a:t>+</a:t>
            </a:r>
            <a:endParaRPr lang="en-US" sz="4000" b="0" strike="noStrike" spc="-1" dirty="0">
              <a:latin typeface="굴림"/>
            </a:endParaRPr>
          </a:p>
          <a:p>
            <a:pPr algn="ctr"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000000"/>
                </a:solidFill>
                <a:latin typeface="Arial"/>
                <a:ea typeface="나눔스퀘어"/>
              </a:rPr>
              <a:t>Human</a:t>
            </a:r>
            <a:endParaRPr lang="en-US" sz="4000" b="0" strike="noStrike" spc="-1" dirty="0">
              <a:latin typeface="굴림"/>
            </a:endParaRPr>
          </a:p>
          <a:p>
            <a:pPr algn="ctr"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latin typeface="Arial"/>
                <a:ea typeface="나눔스퀘어"/>
              </a:rPr>
              <a:t>=</a:t>
            </a:r>
            <a:endParaRPr lang="en-US" sz="3600" b="0" strike="noStrike" spc="-1" dirty="0">
              <a:latin typeface="굴림"/>
            </a:endParaRPr>
          </a:p>
          <a:p>
            <a:pPr algn="ctr">
              <a:lnSpc>
                <a:spcPct val="100000"/>
              </a:lnSpc>
            </a:pPr>
            <a:r>
              <a:rPr lang="en-US" sz="2600" b="1" strike="noStrike" spc="-1" dirty="0">
                <a:solidFill>
                  <a:srgbClr val="000000"/>
                </a:solidFill>
                <a:latin typeface="Arial"/>
                <a:ea typeface="나눔스퀘어"/>
              </a:rPr>
              <a:t>“AI </a:t>
            </a:r>
            <a:r>
              <a:rPr lang="en-US" sz="2600" b="1" strike="noStrike" spc="-1" dirty="0" err="1">
                <a:solidFill>
                  <a:srgbClr val="000000"/>
                </a:solidFill>
                <a:latin typeface="Arial"/>
                <a:ea typeface="나눔스퀘어"/>
              </a:rPr>
              <a:t>기반</a:t>
            </a:r>
            <a:r>
              <a:rPr lang="en-US" sz="2600" b="1" strike="noStrike" spc="-1" dirty="0">
                <a:solidFill>
                  <a:srgbClr val="000000"/>
                </a:solidFill>
                <a:latin typeface="Arial"/>
                <a:ea typeface="나눔스퀘어"/>
              </a:rPr>
              <a:t> </a:t>
            </a:r>
            <a:r>
              <a:rPr lang="en-US" sz="2600" b="1" strike="noStrike" spc="-1" dirty="0" err="1">
                <a:solidFill>
                  <a:srgbClr val="000000"/>
                </a:solidFill>
                <a:latin typeface="Arial"/>
                <a:ea typeface="나눔스퀘어"/>
              </a:rPr>
              <a:t>퍼스널</a:t>
            </a:r>
            <a:r>
              <a:rPr lang="en-US" sz="2600" b="1" strike="noStrike" spc="-1" dirty="0">
                <a:solidFill>
                  <a:srgbClr val="000000"/>
                </a:solidFill>
                <a:latin typeface="Arial"/>
                <a:ea typeface="나눔스퀘어"/>
              </a:rPr>
              <a:t>  </a:t>
            </a:r>
            <a:r>
              <a:rPr lang="en-US" sz="2600" b="1" strike="noStrike" spc="-1" dirty="0" err="1">
                <a:solidFill>
                  <a:srgbClr val="000000"/>
                </a:solidFill>
                <a:latin typeface="Arial"/>
                <a:ea typeface="나눔스퀘어"/>
              </a:rPr>
              <a:t>스타일링</a:t>
            </a:r>
            <a:r>
              <a:rPr lang="en-US" sz="2600" b="1" strike="noStrike" spc="-1" dirty="0">
                <a:solidFill>
                  <a:srgbClr val="000000"/>
                </a:solidFill>
                <a:latin typeface="Arial"/>
                <a:ea typeface="나눔스퀘어"/>
              </a:rPr>
              <a:t> </a:t>
            </a:r>
            <a:r>
              <a:rPr lang="en-US" sz="2600" b="1" strike="noStrike" spc="-1" dirty="0" err="1">
                <a:solidFill>
                  <a:srgbClr val="000000"/>
                </a:solidFill>
                <a:latin typeface="Arial"/>
                <a:ea typeface="나눔스퀘어"/>
              </a:rPr>
              <a:t>커머스</a:t>
            </a:r>
            <a:r>
              <a:rPr lang="en-US" sz="2600" b="1" strike="noStrike" spc="-1" dirty="0">
                <a:solidFill>
                  <a:srgbClr val="000000"/>
                </a:solidFill>
                <a:latin typeface="Arial"/>
                <a:ea typeface="나눔스퀘어"/>
              </a:rPr>
              <a:t>”</a:t>
            </a:r>
            <a:endParaRPr lang="en-US" sz="2600" b="0" strike="noStrike" spc="-1" dirty="0">
              <a:latin typeface="굴림"/>
            </a:endParaRPr>
          </a:p>
        </p:txBody>
      </p:sp>
      <p:pic>
        <p:nvPicPr>
          <p:cNvPr id="72" name="그림 71"/>
          <p:cNvPicPr/>
          <p:nvPr/>
        </p:nvPicPr>
        <p:blipFill>
          <a:blip r:embed="rId2"/>
          <a:stretch/>
        </p:blipFill>
        <p:spPr>
          <a:xfrm>
            <a:off x="324000" y="4248000"/>
            <a:ext cx="2160000" cy="2160000"/>
          </a:xfrm>
          <a:prstGeom prst="rect">
            <a:avLst/>
          </a:prstGeom>
          <a:ln>
            <a:noFill/>
          </a:ln>
        </p:spPr>
      </p:pic>
      <p:sp>
        <p:nvSpPr>
          <p:cNvPr id="73" name="CustomShape 3"/>
          <p:cNvSpPr/>
          <p:nvPr/>
        </p:nvSpPr>
        <p:spPr>
          <a:xfrm>
            <a:off x="2556000" y="4464000"/>
            <a:ext cx="1152000" cy="1944000"/>
          </a:xfrm>
          <a:custGeom>
            <a:avLst/>
            <a:gdLst/>
            <a:ahLst/>
            <a:cxnLst/>
            <a:rect l="0" t="0" r="r" b="b"/>
            <a:pathLst>
              <a:path w="3202" h="5402">
                <a:moveTo>
                  <a:pt x="800" y="0"/>
                </a:moveTo>
                <a:lnTo>
                  <a:pt x="800" y="4050"/>
                </a:lnTo>
                <a:lnTo>
                  <a:pt x="0" y="4050"/>
                </a:lnTo>
                <a:lnTo>
                  <a:pt x="1600" y="5401"/>
                </a:lnTo>
                <a:lnTo>
                  <a:pt x="3201" y="4050"/>
                </a:lnTo>
                <a:lnTo>
                  <a:pt x="2400" y="4050"/>
                </a:lnTo>
                <a:lnTo>
                  <a:pt x="2400" y="0"/>
                </a:lnTo>
                <a:lnTo>
                  <a:pt x="800" y="0"/>
                </a:lnTo>
              </a:path>
            </a:pathLst>
          </a:cu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4" name="그림 73"/>
          <p:cNvPicPr/>
          <p:nvPr/>
        </p:nvPicPr>
        <p:blipFill>
          <a:blip r:embed="rId3"/>
          <a:stretch/>
        </p:blipFill>
        <p:spPr>
          <a:xfrm>
            <a:off x="4284000" y="4176000"/>
            <a:ext cx="2376000" cy="2376000"/>
          </a:xfrm>
          <a:prstGeom prst="rect">
            <a:avLst/>
          </a:prstGeom>
          <a:ln>
            <a:noFill/>
          </a:ln>
        </p:spPr>
      </p:pic>
      <p:sp>
        <p:nvSpPr>
          <p:cNvPr id="75" name="CustomShape 4"/>
          <p:cNvSpPr/>
          <p:nvPr/>
        </p:nvSpPr>
        <p:spPr>
          <a:xfrm>
            <a:off x="6804000" y="4392000"/>
            <a:ext cx="1152000" cy="1944000"/>
          </a:xfrm>
          <a:custGeom>
            <a:avLst/>
            <a:gdLst/>
            <a:ahLst/>
            <a:cxnLst/>
            <a:rect l="0" t="0" r="r" b="b"/>
            <a:pathLst>
              <a:path w="3202" h="5402">
                <a:moveTo>
                  <a:pt x="800" y="0"/>
                </a:moveTo>
                <a:lnTo>
                  <a:pt x="800" y="4050"/>
                </a:lnTo>
                <a:lnTo>
                  <a:pt x="0" y="4050"/>
                </a:lnTo>
                <a:lnTo>
                  <a:pt x="1600" y="5401"/>
                </a:lnTo>
                <a:lnTo>
                  <a:pt x="3201" y="4050"/>
                </a:lnTo>
                <a:lnTo>
                  <a:pt x="2400" y="4050"/>
                </a:lnTo>
                <a:lnTo>
                  <a:pt x="2400" y="0"/>
                </a:lnTo>
                <a:lnTo>
                  <a:pt x="800" y="0"/>
                </a:lnTo>
              </a:path>
            </a:pathLst>
          </a:cu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6" name="그림 75"/>
          <p:cNvPicPr/>
          <p:nvPr/>
        </p:nvPicPr>
        <p:blipFill>
          <a:blip r:embed="rId4"/>
          <a:stretch/>
        </p:blipFill>
        <p:spPr>
          <a:xfrm>
            <a:off x="8565480" y="4248000"/>
            <a:ext cx="2306520" cy="2304000"/>
          </a:xfrm>
          <a:prstGeom prst="rect">
            <a:avLst/>
          </a:prstGeom>
          <a:ln>
            <a:noFill/>
          </a:ln>
        </p:spPr>
      </p:pic>
      <p:sp>
        <p:nvSpPr>
          <p:cNvPr id="77" name="CustomShape 5"/>
          <p:cNvSpPr/>
          <p:nvPr/>
        </p:nvSpPr>
        <p:spPr>
          <a:xfrm>
            <a:off x="10872000" y="4392000"/>
            <a:ext cx="1140120" cy="1872000"/>
          </a:xfrm>
          <a:custGeom>
            <a:avLst/>
            <a:gdLst/>
            <a:ahLst/>
            <a:cxnLst/>
            <a:rect l="0" t="0" r="r" b="b"/>
            <a:pathLst>
              <a:path w="3169" h="5202">
                <a:moveTo>
                  <a:pt x="792" y="5201"/>
                </a:moveTo>
                <a:lnTo>
                  <a:pt x="792" y="1300"/>
                </a:lnTo>
                <a:lnTo>
                  <a:pt x="0" y="1300"/>
                </a:lnTo>
                <a:lnTo>
                  <a:pt x="1584" y="0"/>
                </a:lnTo>
                <a:lnTo>
                  <a:pt x="3168" y="1300"/>
                </a:lnTo>
                <a:lnTo>
                  <a:pt x="2376" y="1300"/>
                </a:lnTo>
                <a:lnTo>
                  <a:pt x="2376" y="5201"/>
                </a:lnTo>
                <a:lnTo>
                  <a:pt x="792" y="5201"/>
                </a:lnTo>
              </a:path>
            </a:pathLst>
          </a:cu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CustomShape 3"/>
          <p:cNvSpPr/>
          <p:nvPr/>
        </p:nvSpPr>
        <p:spPr>
          <a:xfrm>
            <a:off x="3821616" y="1219551"/>
            <a:ext cx="265680" cy="2656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667" name="CustomShape 4"/>
          <p:cNvSpPr/>
          <p:nvPr/>
        </p:nvSpPr>
        <p:spPr>
          <a:xfrm>
            <a:off x="5827680" y="1639571"/>
            <a:ext cx="82051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/>
          <a:lstStyle/>
          <a:p>
            <a:pPr algn="just">
              <a:lnSpc>
                <a:spcPct val="100000"/>
              </a:lnSpc>
              <a:defRPr/>
            </a:pPr>
            <a:endParaRPr lang="en-US" sz="1800" b="0" strike="noStrike" spc="-1">
              <a:latin typeface="굴림"/>
            </a:endParaRPr>
          </a:p>
        </p:txBody>
      </p:sp>
      <p:sp>
        <p:nvSpPr>
          <p:cNvPr id="669" name="CustomShape 6"/>
          <p:cNvSpPr/>
          <p:nvPr/>
        </p:nvSpPr>
        <p:spPr>
          <a:xfrm>
            <a:off x="4167592" y="1001667"/>
            <a:ext cx="82051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/>
          <a:lstStyle/>
          <a:p>
            <a:pPr algn="just">
              <a:lnSpc>
                <a:spcPct val="100000"/>
              </a:lnSpc>
              <a:defRPr/>
            </a:pPr>
            <a:r>
              <a:rPr lang="en-US" sz="2400" b="1" strike="noStrike" spc="-1">
                <a:latin typeface="나눔스퀘어bold"/>
              </a:rPr>
              <a:t>Step 1. </a:t>
            </a:r>
            <a:r>
              <a:rPr lang="ko-KR" altLang="en-US" sz="2400" b="1" strike="noStrike" spc="-1">
                <a:latin typeface="나눔스퀘어bold"/>
              </a:rPr>
              <a:t>스타일 설문조사를 실시한다</a:t>
            </a:r>
            <a:endParaRPr lang="ko-KR" altLang="en-US" sz="2400" b="1" strike="noStrike" spc="-1">
              <a:latin typeface="나눔스퀘어bold"/>
            </a:endParaRPr>
          </a:p>
          <a:p>
            <a:pPr algn="just">
              <a:lnSpc>
                <a:spcPct val="100000"/>
              </a:lnSpc>
              <a:defRPr/>
            </a:pPr>
            <a:endParaRPr lang="en-US" altLang="ko-KR" sz="2400" b="1" strike="noStrike" spc="-1">
              <a:latin typeface="굴림"/>
            </a:endParaRPr>
          </a:p>
          <a:p>
            <a:pPr algn="just">
              <a:lnSpc>
                <a:spcPct val="100000"/>
              </a:lnSpc>
              <a:defRPr/>
            </a:pPr>
            <a:r>
              <a:rPr lang="en-US" sz="2000" spc="-1">
                <a:latin typeface="나눔스퀘어bold"/>
              </a:rPr>
              <a:t>- 50</a:t>
            </a:r>
            <a:r>
              <a:rPr lang="ko-KR" altLang="en-US" sz="2000" spc="-1">
                <a:latin typeface="나눔스퀘어bold"/>
              </a:rPr>
              <a:t>여개 문항을 통해 </a:t>
            </a:r>
            <a:r>
              <a:rPr lang="en-US" altLang="ko-KR" sz="2000" spc="-1">
                <a:latin typeface="나눔스퀘어bold"/>
              </a:rPr>
              <a:t>60~70</a:t>
            </a:r>
            <a:r>
              <a:rPr lang="ko-KR" altLang="en-US" sz="2000" spc="-1">
                <a:latin typeface="나눔스퀘어bold"/>
              </a:rPr>
              <a:t>개의 데이터 측정점 획득</a:t>
            </a:r>
            <a:endParaRPr lang="ko-KR" altLang="en-US" sz="2000" spc="-1">
              <a:latin typeface="나눔스퀘어bold"/>
            </a:endParaRPr>
          </a:p>
          <a:p>
            <a:pPr algn="just">
              <a:lnSpc>
                <a:spcPct val="100000"/>
              </a:lnSpc>
              <a:defRPr/>
            </a:pPr>
            <a:r>
              <a:rPr lang="en-US" altLang="ko-KR" sz="2000" spc="-1">
                <a:latin typeface="나눔스퀘어bold"/>
              </a:rPr>
              <a:t>-</a:t>
            </a:r>
            <a:r>
              <a:rPr lang="ko-KR" altLang="en-US" sz="2000" spc="-1">
                <a:latin typeface="나눔스퀘어bold"/>
              </a:rPr>
              <a:t> 스타일리스트가 참고할만한 </a:t>
            </a:r>
            <a:r>
              <a:rPr lang="en-US" altLang="ko-KR" sz="2000" spc="-1">
                <a:latin typeface="나눔스퀘어bold"/>
              </a:rPr>
              <a:t>‘</a:t>
            </a:r>
            <a:r>
              <a:rPr lang="ko-KR" altLang="en-US" sz="2000" spc="-1">
                <a:latin typeface="나눔스퀘어bold"/>
              </a:rPr>
              <a:t>스타일 메모</a:t>
            </a:r>
            <a:r>
              <a:rPr lang="en-US" altLang="ko-KR" sz="2000" spc="-1">
                <a:latin typeface="나눔스퀘어bold"/>
              </a:rPr>
              <a:t>’</a:t>
            </a:r>
            <a:r>
              <a:rPr lang="ko-KR" altLang="en-US" sz="2000" spc="-1">
                <a:latin typeface="나눔스퀘어bold"/>
              </a:rPr>
              <a:t> 작성</a:t>
            </a:r>
            <a:endParaRPr lang="ko-KR" altLang="en-US" sz="2000" spc="-1">
              <a:latin typeface="나눔스퀘어bold"/>
            </a:endParaRPr>
          </a:p>
          <a:p>
            <a:pPr marL="285750" indent="-285750" algn="just">
              <a:lnSpc>
                <a:spcPct val="100000"/>
              </a:lnSpc>
              <a:buFontTx/>
              <a:buChar char="-"/>
              <a:defRPr/>
            </a:pPr>
            <a:endParaRPr lang="en-US" sz="1800" b="0" strike="noStrike" spc="-1">
              <a:latin typeface="굴림"/>
            </a:endParaRPr>
          </a:p>
        </p:txBody>
      </p:sp>
      <p:sp>
        <p:nvSpPr>
          <p:cNvPr id="670" name="CustomShape 7"/>
          <p:cNvSpPr/>
          <p:nvPr/>
        </p:nvSpPr>
        <p:spPr>
          <a:xfrm>
            <a:off x="10425524" y="-15452"/>
            <a:ext cx="1431720" cy="152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671" name="CustomShape 8"/>
          <p:cNvSpPr/>
          <p:nvPr/>
        </p:nvSpPr>
        <p:spPr>
          <a:xfrm>
            <a:off x="11373300" y="6613767"/>
            <a:ext cx="626040" cy="45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672" name="CustomShape 9"/>
          <p:cNvSpPr/>
          <p:nvPr/>
        </p:nvSpPr>
        <p:spPr>
          <a:xfrm>
            <a:off x="9489600" y="178531"/>
            <a:ext cx="43934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none" lIns="89999" tIns="44999" rIns="89999" bIns="44999"/>
          <a:lstStyle/>
          <a:p>
            <a:pPr>
              <a:lnSpc>
                <a:spcPct val="100000"/>
              </a:lnSpc>
              <a:defRPr/>
            </a:pPr>
            <a:r>
              <a:rPr lang="ko-KR" altLang="en-US" sz="4400" b="0" strike="noStrike" spc="-1">
                <a:solidFill>
                  <a:srgbClr val="262626"/>
                </a:solidFill>
                <a:latin typeface="나눔스퀘어 Bold"/>
              </a:rPr>
              <a:t>고객경험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673" name="Line 10"/>
          <p:cNvSpPr/>
          <p:nvPr/>
        </p:nvSpPr>
        <p:spPr>
          <a:xfrm>
            <a:off x="11999520" y="1965960"/>
            <a:ext cx="360" cy="489204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wrap="square" anchor="ctr"/>
          <a:p>
            <a:pPr algn="ctr">
              <a:defRPr/>
            </a:pPr>
            <a:endParaRPr lang="ko-KR" altLang="en-US"/>
          </a:p>
        </p:txBody>
      </p:sp>
      <p:sp>
        <p:nvSpPr>
          <p:cNvPr id="674" name="Line 11"/>
          <p:cNvSpPr/>
          <p:nvPr/>
        </p:nvSpPr>
        <p:spPr>
          <a:xfrm>
            <a:off x="11999520" y="0"/>
            <a:ext cx="360" cy="74160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wrap="square" anchor="ctr"/>
          <a:p>
            <a:pPr algn="ctr">
              <a:defRPr/>
            </a:pPr>
            <a:endParaRPr lang="ko-KR" altLang="en-US"/>
          </a:p>
        </p:txBody>
      </p:sp>
      <p:sp>
        <p:nvSpPr>
          <p:cNvPr id="675" name="CustomShape 12"/>
          <p:cNvSpPr/>
          <p:nvPr/>
        </p:nvSpPr>
        <p:spPr>
          <a:xfrm>
            <a:off x="11830320" y="943200"/>
            <a:ext cx="338040" cy="888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vert="vert" wrap="none" lIns="89999" tIns="44999" rIns="89999" bIns="44999"/>
          <a:lstStyle/>
          <a:p>
            <a:pPr>
              <a:lnSpc>
                <a:spcPct val="100000"/>
              </a:lnSpc>
              <a:defRPr/>
            </a:pPr>
            <a:r>
              <a:rPr lang="en-US" sz="1000" b="0" strike="noStrike" spc="599">
                <a:solidFill>
                  <a:srgbClr val="5a6f8d"/>
                </a:solidFill>
                <a:latin typeface="Arial"/>
                <a:ea typeface="나눔스퀘어"/>
              </a:rPr>
              <a:t>PART1</a:t>
            </a:r>
            <a:endParaRPr lang="en-US" sz="1000" b="0" strike="noStrike" spc="-1">
              <a:latin typeface="굴림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213808" y="3429263"/>
            <a:ext cx="2954552" cy="2956077"/>
          </a:xfrm>
          <a:prstGeom prst="rect">
            <a:avLst/>
          </a:prstGeom>
        </p:spPr>
      </p:pic>
      <p:pic>
        <p:nvPicPr>
          <p:cNvPr id="5" name="그림 4" descr="전자기기, 전화, 휴대폰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2241" y="313768"/>
            <a:ext cx="3036543" cy="3036543"/>
          </a:xfrm>
          <a:prstGeom prst="rect">
            <a:avLst/>
          </a:prstGeom>
        </p:spPr>
      </p:pic>
      <p:sp>
        <p:nvSpPr>
          <p:cNvPr id="20" name="CustomShape 3"/>
          <p:cNvSpPr/>
          <p:nvPr/>
        </p:nvSpPr>
        <p:spPr>
          <a:xfrm>
            <a:off x="239286" y="4454745"/>
            <a:ext cx="265680" cy="2656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1" name="CustomShape 6"/>
          <p:cNvSpPr/>
          <p:nvPr/>
        </p:nvSpPr>
        <p:spPr>
          <a:xfrm>
            <a:off x="552202" y="4268302"/>
            <a:ext cx="9196172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/>
          <a:lstStyle/>
          <a:p>
            <a:pPr algn="just">
              <a:lnSpc>
                <a:spcPct val="100000"/>
              </a:lnSpc>
              <a:defRPr/>
            </a:pPr>
            <a:r>
              <a:rPr lang="en-US" sz="2400" b="1" strike="noStrike" spc="-1">
                <a:latin typeface="나눔스퀘어bold"/>
              </a:rPr>
              <a:t>Step 2. </a:t>
            </a:r>
            <a:r>
              <a:rPr lang="ko-KR" altLang="en-US" sz="2400" b="1" strike="noStrike" spc="-1">
                <a:latin typeface="나눔스퀘어bold"/>
              </a:rPr>
              <a:t>스와이핑을 통하여 실시간으로 변화하는 취향을 반영한다</a:t>
            </a:r>
            <a:endParaRPr lang="ko-KR" altLang="en-US" sz="2400" b="1" strike="noStrike" spc="-1">
              <a:latin typeface="나눔스퀘어bold"/>
            </a:endParaRPr>
          </a:p>
          <a:p>
            <a:pPr algn="just">
              <a:lnSpc>
                <a:spcPct val="100000"/>
              </a:lnSpc>
              <a:defRPr/>
            </a:pPr>
            <a:endParaRPr lang="en-US" altLang="ko-KR" sz="2400" b="1" strike="noStrike" spc="-1">
              <a:latin typeface="굴림"/>
            </a:endParaRPr>
          </a:p>
          <a:p>
            <a:pPr algn="just">
              <a:lnSpc>
                <a:spcPct val="100000"/>
              </a:lnSpc>
              <a:defRPr/>
            </a:pPr>
            <a:r>
              <a:rPr lang="en-US" altLang="ko-KR" sz="2000" strike="noStrike" spc="-1">
                <a:latin typeface="나눔스퀘어bold"/>
              </a:rPr>
              <a:t>- </a:t>
            </a:r>
            <a:r>
              <a:rPr lang="ko-KR" altLang="en-US" sz="2000" strike="noStrike" spc="-1">
                <a:latin typeface="나눔스퀘어bold"/>
              </a:rPr>
              <a:t>날마다 팝업되는 </a:t>
            </a:r>
            <a:r>
              <a:rPr lang="en-US" altLang="ko-KR" sz="2000" strike="noStrike" spc="-1">
                <a:latin typeface="나눔스퀘어bold"/>
              </a:rPr>
              <a:t>‘</a:t>
            </a:r>
            <a:r>
              <a:rPr lang="ko-KR" altLang="en-US" sz="2000" spc="-1">
                <a:latin typeface="나눔스퀘어bold"/>
              </a:rPr>
              <a:t>클로젯 카드덱</a:t>
            </a:r>
            <a:r>
              <a:rPr lang="en-US" altLang="ko-KR" sz="2000" spc="-1">
                <a:latin typeface="나눔스퀘어bold"/>
              </a:rPr>
              <a:t>’</a:t>
            </a:r>
            <a:r>
              <a:rPr lang="ko-KR" altLang="en-US" sz="2000" spc="-1">
                <a:latin typeface="나눔스퀘어bold"/>
              </a:rPr>
              <a:t>을</a:t>
            </a:r>
            <a:r>
              <a:rPr lang="en-US" altLang="ko-KR" sz="2000" spc="-1">
                <a:latin typeface="나눔스퀘어bold"/>
              </a:rPr>
              <a:t> </a:t>
            </a:r>
            <a:r>
              <a:rPr lang="ko-KR" altLang="en-US" sz="2000" spc="-1">
                <a:latin typeface="나눔스퀘어bold"/>
              </a:rPr>
              <a:t>통해</a:t>
            </a:r>
            <a:endParaRPr lang="ko-KR" altLang="en-US" sz="2000" spc="-1">
              <a:latin typeface="나눔스퀘어bold"/>
            </a:endParaRPr>
          </a:p>
          <a:p>
            <a:pPr algn="just">
              <a:lnSpc>
                <a:spcPct val="100000"/>
              </a:lnSpc>
              <a:defRPr/>
            </a:pPr>
            <a:r>
              <a:rPr lang="en-US" altLang="ko-KR" sz="2000" spc="-1">
                <a:latin typeface="나눔스퀘어bold"/>
              </a:rPr>
              <a:t>  </a:t>
            </a:r>
            <a:r>
              <a:rPr lang="ko-KR" altLang="en-US" sz="2000" spc="-1">
                <a:latin typeface="나눔스퀘어bold"/>
              </a:rPr>
              <a:t>실시간으로 변화하는 취향 반영 </a:t>
            </a:r>
            <a:r>
              <a:rPr lang="en-US" altLang="ko-KR" sz="2000" spc="-1">
                <a:latin typeface="나눔스퀘어bold"/>
              </a:rPr>
              <a:t>(</a:t>
            </a:r>
            <a:r>
              <a:rPr lang="ko-KR" altLang="en-US" sz="2000" spc="-1">
                <a:latin typeface="나눔스퀘어bold"/>
              </a:rPr>
              <a:t>스와이프마다 포인트를 적립해줍니다</a:t>
            </a:r>
            <a:r>
              <a:rPr lang="en-US" altLang="ko-KR" sz="2000" spc="-1">
                <a:latin typeface="나눔스퀘어bold"/>
              </a:rPr>
              <a:t>!)</a:t>
            </a:r>
            <a:endParaRPr lang="en-US" altLang="ko-KR" sz="2000" spc="-1">
              <a:latin typeface="나눔스퀘어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CustomShape 3"/>
          <p:cNvSpPr/>
          <p:nvPr/>
        </p:nvSpPr>
        <p:spPr>
          <a:xfrm>
            <a:off x="980678" y="746247"/>
            <a:ext cx="265680" cy="2656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7" name="CustomShape 4"/>
          <p:cNvSpPr/>
          <p:nvPr/>
        </p:nvSpPr>
        <p:spPr>
          <a:xfrm>
            <a:off x="5827680" y="1639571"/>
            <a:ext cx="82051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endParaRPr lang="en-US" sz="1800" b="0" strike="noStrike" spc="-1" dirty="0">
              <a:latin typeface="굴림"/>
            </a:endParaRPr>
          </a:p>
        </p:txBody>
      </p:sp>
      <p:sp>
        <p:nvSpPr>
          <p:cNvPr id="669" name="CustomShape 6"/>
          <p:cNvSpPr/>
          <p:nvPr/>
        </p:nvSpPr>
        <p:spPr>
          <a:xfrm>
            <a:off x="1284480" y="650391"/>
            <a:ext cx="82051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2400" b="1" strike="noStrike" spc="-1" dirty="0">
                <a:latin typeface="나눔스퀘어bold"/>
              </a:rPr>
              <a:t>Step 3. Pandora </a:t>
            </a:r>
            <a:r>
              <a:rPr lang="ko-KR" altLang="en-US" sz="2400" b="1" strike="noStrike" spc="-1" dirty="0">
                <a:latin typeface="나눔스퀘어bold"/>
              </a:rPr>
              <a:t>배송을 언제</a:t>
            </a:r>
            <a:r>
              <a:rPr lang="en-US" altLang="ko-KR" sz="2400" b="1" strike="noStrike" spc="-1" dirty="0">
                <a:latin typeface="나눔스퀘어bold"/>
              </a:rPr>
              <a:t>, </a:t>
            </a:r>
            <a:r>
              <a:rPr lang="ko-KR" altLang="en-US" sz="2400" b="1" strike="noStrike" spc="-1" dirty="0">
                <a:latin typeface="나눔스퀘어bold"/>
              </a:rPr>
              <a:t>어떻게 받을지 결정</a:t>
            </a:r>
            <a:endParaRPr lang="en-US" altLang="ko-KR" sz="2400" b="1" strike="noStrike" spc="-1" dirty="0">
              <a:latin typeface="나눔스퀘어bold"/>
            </a:endParaRPr>
          </a:p>
          <a:p>
            <a:pPr algn="just">
              <a:lnSpc>
                <a:spcPct val="100000"/>
              </a:lnSpc>
            </a:pPr>
            <a:endParaRPr lang="en-US" altLang="ko-KR" sz="2400" b="1" strike="noStrike" spc="-1" dirty="0">
              <a:latin typeface="굴림"/>
            </a:endParaRPr>
          </a:p>
          <a:p>
            <a:pPr algn="just">
              <a:lnSpc>
                <a:spcPct val="100000"/>
              </a:lnSpc>
            </a:pPr>
            <a:r>
              <a:rPr lang="en-US" sz="2000" spc="-1" dirty="0">
                <a:latin typeface="나눔스퀘어bold"/>
              </a:rPr>
              <a:t>- ‘</a:t>
            </a:r>
            <a:r>
              <a:rPr lang="ko-KR" altLang="en-US" sz="2000" spc="-1" dirty="0">
                <a:latin typeface="나눔스퀘어bold"/>
              </a:rPr>
              <a:t>정기배송</a:t>
            </a:r>
            <a:r>
              <a:rPr lang="en-US" altLang="ko-KR" sz="2000" spc="-1" dirty="0">
                <a:latin typeface="나눔스퀘어bold"/>
              </a:rPr>
              <a:t>’ </a:t>
            </a:r>
            <a:r>
              <a:rPr lang="ko-KR" altLang="en-US" sz="2000" spc="-1" dirty="0">
                <a:latin typeface="나눔스퀘어bold"/>
              </a:rPr>
              <a:t>과 </a:t>
            </a:r>
            <a:r>
              <a:rPr lang="en-US" altLang="ko-KR" sz="2000" spc="-1" dirty="0">
                <a:latin typeface="나눔스퀘어bold"/>
              </a:rPr>
              <a:t>‘</a:t>
            </a:r>
            <a:r>
              <a:rPr lang="ko-KR" altLang="en-US" sz="2000" spc="-1" dirty="0" err="1">
                <a:latin typeface="나눔스퀘어bold"/>
              </a:rPr>
              <a:t>온디맨드</a:t>
            </a:r>
            <a:r>
              <a:rPr lang="ko-KR" altLang="en-US" sz="2000" spc="-1" dirty="0">
                <a:latin typeface="나눔스퀘어bold"/>
              </a:rPr>
              <a:t> 배송＇ 중 선택 가능</a:t>
            </a:r>
            <a:endParaRPr lang="en-US" altLang="ko-KR" sz="2000" spc="-1" dirty="0">
              <a:latin typeface="나눔스퀘어bold"/>
            </a:endParaRPr>
          </a:p>
          <a:p>
            <a:pPr algn="just">
              <a:lnSpc>
                <a:spcPct val="100000"/>
              </a:lnSpc>
            </a:pPr>
            <a:endParaRPr lang="en-US" sz="1800" b="0" strike="noStrike" spc="-1" dirty="0">
              <a:latin typeface="굴림"/>
            </a:endParaRPr>
          </a:p>
        </p:txBody>
      </p:sp>
      <p:sp>
        <p:nvSpPr>
          <p:cNvPr id="670" name="CustomShape 7"/>
          <p:cNvSpPr/>
          <p:nvPr/>
        </p:nvSpPr>
        <p:spPr>
          <a:xfrm>
            <a:off x="10425524" y="-15452"/>
            <a:ext cx="1431720" cy="152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1" name="CustomShape 8"/>
          <p:cNvSpPr/>
          <p:nvPr/>
        </p:nvSpPr>
        <p:spPr>
          <a:xfrm>
            <a:off x="11373300" y="6613767"/>
            <a:ext cx="626040" cy="45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2" name="CustomShape 9"/>
          <p:cNvSpPr/>
          <p:nvPr/>
        </p:nvSpPr>
        <p:spPr>
          <a:xfrm>
            <a:off x="9489600" y="178531"/>
            <a:ext cx="43934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en-US" sz="4400" b="0" strike="noStrike" spc="-1" dirty="0">
                <a:solidFill>
                  <a:srgbClr val="262626"/>
                </a:solidFill>
                <a:latin typeface="나눔스퀘어 Bold"/>
              </a:rPr>
              <a:t>고객경험</a:t>
            </a:r>
            <a:endParaRPr lang="en-US" sz="4400" b="0" strike="noStrike" spc="-1" dirty="0">
              <a:latin typeface="굴림"/>
            </a:endParaRPr>
          </a:p>
        </p:txBody>
      </p:sp>
      <p:sp>
        <p:nvSpPr>
          <p:cNvPr id="673" name="Line 10"/>
          <p:cNvSpPr/>
          <p:nvPr/>
        </p:nvSpPr>
        <p:spPr>
          <a:xfrm>
            <a:off x="11999520" y="1965960"/>
            <a:ext cx="360" cy="489204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4" name="Line 11"/>
          <p:cNvSpPr/>
          <p:nvPr/>
        </p:nvSpPr>
        <p:spPr>
          <a:xfrm>
            <a:off x="11999520" y="0"/>
            <a:ext cx="360" cy="74160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5" name="CustomShape 12"/>
          <p:cNvSpPr/>
          <p:nvPr/>
        </p:nvSpPr>
        <p:spPr>
          <a:xfrm>
            <a:off x="11830320" y="943200"/>
            <a:ext cx="338040" cy="888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vert"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599">
                <a:solidFill>
                  <a:srgbClr val="5A6F8D"/>
                </a:solidFill>
                <a:latin typeface="Arial"/>
                <a:ea typeface="나눔스퀘어"/>
              </a:rPr>
              <a:t>PART1</a:t>
            </a:r>
            <a:endParaRPr lang="en-US" sz="1000" b="0" strike="noStrike" spc="-1">
              <a:latin typeface="굴림"/>
            </a:endParaRPr>
          </a:p>
        </p:txBody>
      </p:sp>
      <p:sp>
        <p:nvSpPr>
          <p:cNvPr id="20" name="CustomShape 3">
            <a:extLst>
              <a:ext uri="{FF2B5EF4-FFF2-40B4-BE49-F238E27FC236}">
                <a16:creationId xmlns:a16="http://schemas.microsoft.com/office/drawing/2014/main" id="{82AEB231-EAE0-4678-BFA5-5121EE429585}"/>
              </a:ext>
            </a:extLst>
          </p:cNvPr>
          <p:cNvSpPr/>
          <p:nvPr/>
        </p:nvSpPr>
        <p:spPr>
          <a:xfrm>
            <a:off x="980678" y="2313180"/>
            <a:ext cx="265680" cy="2656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" name="CustomShape 6">
            <a:extLst>
              <a:ext uri="{FF2B5EF4-FFF2-40B4-BE49-F238E27FC236}">
                <a16:creationId xmlns:a16="http://schemas.microsoft.com/office/drawing/2014/main" id="{C2481DFB-FCF3-465C-9285-BC76C379BFEB}"/>
              </a:ext>
            </a:extLst>
          </p:cNvPr>
          <p:cNvSpPr/>
          <p:nvPr/>
        </p:nvSpPr>
        <p:spPr>
          <a:xfrm>
            <a:off x="1246358" y="2251531"/>
            <a:ext cx="9407222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2400" b="1" strike="noStrike" spc="-1" dirty="0">
                <a:latin typeface="나눔스퀘어bold"/>
              </a:rPr>
              <a:t>Step 4. </a:t>
            </a:r>
            <a:r>
              <a:rPr lang="ko-KR" altLang="en-US" sz="2400" b="1" spc="-1" dirty="0" err="1">
                <a:latin typeface="나눔스퀘어bold"/>
              </a:rPr>
              <a:t>취향저격</a:t>
            </a:r>
            <a:r>
              <a:rPr lang="ko-KR" altLang="en-US" sz="2400" b="1" spc="-1" dirty="0">
                <a:latin typeface="나눔스퀘어bold"/>
              </a:rPr>
              <a:t> 상품들이 담긴 </a:t>
            </a:r>
            <a:r>
              <a:rPr lang="en-US" altLang="ko-KR" sz="2400" b="1" spc="-1" dirty="0">
                <a:latin typeface="나눔스퀘어bold"/>
              </a:rPr>
              <a:t>Pandora</a:t>
            </a:r>
            <a:r>
              <a:rPr lang="ko-KR" altLang="en-US" sz="2400" b="1" spc="-1" dirty="0">
                <a:latin typeface="나눔스퀘어bold"/>
              </a:rPr>
              <a:t>를 받아본다</a:t>
            </a:r>
            <a:r>
              <a:rPr lang="en-US" altLang="ko-KR" sz="2400" b="1" spc="-1" dirty="0">
                <a:latin typeface="나눔스퀘어bold"/>
              </a:rPr>
              <a:t>. </a:t>
            </a:r>
            <a:endParaRPr lang="en-US" altLang="ko-KR" sz="2400" b="1" strike="noStrike" spc="-1" dirty="0">
              <a:latin typeface="나눔스퀘어bold"/>
            </a:endParaRPr>
          </a:p>
          <a:p>
            <a:pPr algn="just">
              <a:lnSpc>
                <a:spcPct val="100000"/>
              </a:lnSpc>
            </a:pPr>
            <a:endParaRPr lang="en-US" altLang="ko-KR" sz="2400" b="1" strike="noStrike" spc="-1" dirty="0">
              <a:latin typeface="굴림"/>
            </a:endParaRPr>
          </a:p>
          <a:p>
            <a:pPr marL="342900" indent="-342900" algn="just">
              <a:lnSpc>
                <a:spcPct val="100000"/>
              </a:lnSpc>
              <a:buFontTx/>
              <a:buChar char="-"/>
            </a:pPr>
            <a:r>
              <a:rPr lang="en-US" altLang="ko-KR" sz="2000" b="0" strike="noStrike" spc="-1" dirty="0">
                <a:latin typeface="나눔스퀘어bold"/>
              </a:rPr>
              <a:t>AI</a:t>
            </a:r>
            <a:r>
              <a:rPr lang="ko-KR" altLang="en-US" sz="2000" b="0" strike="noStrike" spc="-1" dirty="0">
                <a:latin typeface="나눔스퀘어bold"/>
              </a:rPr>
              <a:t>의 추천과</a:t>
            </a:r>
            <a:r>
              <a:rPr lang="ko-KR" altLang="en-US" sz="2000" spc="-1" dirty="0">
                <a:latin typeface="나눔스퀘어bold"/>
              </a:rPr>
              <a:t> 스타일리스트의 감각으로 구성된 </a:t>
            </a:r>
            <a:r>
              <a:rPr lang="ko-KR" altLang="en-US" sz="2000" spc="-1" dirty="0" err="1">
                <a:latin typeface="나눔스퀘어bold"/>
              </a:rPr>
              <a:t>취향저격</a:t>
            </a:r>
            <a:r>
              <a:rPr lang="ko-KR" altLang="en-US" sz="2000" spc="-1" dirty="0">
                <a:latin typeface="나눔스퀘어bold"/>
              </a:rPr>
              <a:t> </a:t>
            </a:r>
            <a:r>
              <a:rPr lang="en-US" altLang="ko-KR" sz="2000" spc="-1" dirty="0">
                <a:latin typeface="나눔스퀘어bold"/>
              </a:rPr>
              <a:t>Pandora Box</a:t>
            </a:r>
            <a:r>
              <a:rPr lang="ko-KR" altLang="en-US" sz="2000" spc="-1" dirty="0">
                <a:latin typeface="나눔스퀘어bold"/>
              </a:rPr>
              <a:t>를 </a:t>
            </a:r>
            <a:r>
              <a:rPr lang="en-US" altLang="ko-KR" sz="2000" spc="-1" dirty="0">
                <a:latin typeface="나눔스퀘어bold"/>
              </a:rPr>
              <a:t>5~7</a:t>
            </a:r>
            <a:r>
              <a:rPr lang="ko-KR" altLang="en-US" sz="2000" spc="-1" dirty="0">
                <a:latin typeface="나눔스퀘어bold"/>
              </a:rPr>
              <a:t>개</a:t>
            </a:r>
            <a:r>
              <a:rPr lang="en-US" altLang="ko-KR" sz="2000" spc="-1" dirty="0">
                <a:latin typeface="나눔스퀘어bold"/>
              </a:rPr>
              <a:t>, </a:t>
            </a:r>
            <a:r>
              <a:rPr lang="ko-KR" altLang="en-US" sz="2000" spc="-1" dirty="0">
                <a:latin typeface="나눔스퀘어bold"/>
              </a:rPr>
              <a:t>원하는 날짜에 </a:t>
            </a:r>
            <a:r>
              <a:rPr lang="ko-KR" altLang="en-US" sz="2000" spc="-1" dirty="0" err="1">
                <a:latin typeface="나눔스퀘어bold"/>
              </a:rPr>
              <a:t>배송받는다</a:t>
            </a:r>
            <a:r>
              <a:rPr lang="en-US" altLang="ko-KR" sz="2000" spc="-1" dirty="0">
                <a:latin typeface="나눔스퀘어bold"/>
              </a:rPr>
              <a:t>. </a:t>
            </a:r>
          </a:p>
          <a:p>
            <a:pPr algn="just">
              <a:lnSpc>
                <a:spcPct val="100000"/>
              </a:lnSpc>
            </a:pPr>
            <a:r>
              <a:rPr lang="ko-KR" altLang="en-US" sz="2000" spc="-1" dirty="0">
                <a:latin typeface="굴림"/>
              </a:rPr>
              <a:t> </a:t>
            </a:r>
            <a:endParaRPr lang="en-US" altLang="ko-KR" sz="2000" spc="-1" dirty="0">
              <a:latin typeface="굴림"/>
            </a:endParaRPr>
          </a:p>
        </p:txBody>
      </p:sp>
      <p:sp>
        <p:nvSpPr>
          <p:cNvPr id="15" name="CustomShape 3">
            <a:extLst>
              <a:ext uri="{FF2B5EF4-FFF2-40B4-BE49-F238E27FC236}">
                <a16:creationId xmlns:a16="http://schemas.microsoft.com/office/drawing/2014/main" id="{738B48ED-4890-4372-88BD-0E56F75457B9}"/>
              </a:ext>
            </a:extLst>
          </p:cNvPr>
          <p:cNvSpPr/>
          <p:nvPr/>
        </p:nvSpPr>
        <p:spPr>
          <a:xfrm>
            <a:off x="981612" y="3880113"/>
            <a:ext cx="265680" cy="2656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" name="CustomShape 6">
            <a:extLst>
              <a:ext uri="{FF2B5EF4-FFF2-40B4-BE49-F238E27FC236}">
                <a16:creationId xmlns:a16="http://schemas.microsoft.com/office/drawing/2014/main" id="{8F9B3331-B0A0-49F4-A649-04F2DC37B71D}"/>
              </a:ext>
            </a:extLst>
          </p:cNvPr>
          <p:cNvSpPr/>
          <p:nvPr/>
        </p:nvSpPr>
        <p:spPr>
          <a:xfrm>
            <a:off x="1284480" y="3852671"/>
            <a:ext cx="82051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2400" b="1" strike="noStrike" spc="-1" dirty="0">
                <a:latin typeface="나눔스퀘어bold"/>
              </a:rPr>
              <a:t>Step 5. </a:t>
            </a:r>
            <a:r>
              <a:rPr lang="ko-KR" altLang="en-US" sz="2400" b="1" strike="noStrike" spc="-1" dirty="0">
                <a:latin typeface="나눔스퀘어bold"/>
              </a:rPr>
              <a:t>배송 후</a:t>
            </a:r>
            <a:r>
              <a:rPr lang="en-US" sz="2400" b="1" strike="noStrike" spc="-1" dirty="0">
                <a:latin typeface="나눔스퀘어bold"/>
              </a:rPr>
              <a:t> </a:t>
            </a:r>
            <a:r>
              <a:rPr lang="en-US" altLang="ko-KR" sz="2400" b="1" spc="-1" dirty="0">
                <a:latin typeface="나눔스퀘어bold"/>
              </a:rPr>
              <a:t>5</a:t>
            </a:r>
            <a:r>
              <a:rPr lang="ko-KR" altLang="en-US" sz="2400" b="1" spc="-1" dirty="0">
                <a:latin typeface="나눔스퀘어bold"/>
              </a:rPr>
              <a:t>일간 구매를 결정한다</a:t>
            </a:r>
            <a:r>
              <a:rPr lang="en-US" altLang="ko-KR" sz="2400" b="1" spc="-1" dirty="0">
                <a:latin typeface="나눔스퀘어bold"/>
              </a:rPr>
              <a:t>. </a:t>
            </a:r>
            <a:endParaRPr lang="en-US" altLang="ko-KR" sz="2400" b="1" strike="noStrike" spc="-1" dirty="0">
              <a:latin typeface="나눔스퀘어bold"/>
            </a:endParaRPr>
          </a:p>
          <a:p>
            <a:pPr algn="just">
              <a:lnSpc>
                <a:spcPct val="100000"/>
              </a:lnSpc>
            </a:pPr>
            <a:endParaRPr lang="en-US" altLang="ko-KR" sz="2400" b="1" strike="noStrike" spc="-1" dirty="0">
              <a:latin typeface="굴림"/>
            </a:endParaRPr>
          </a:p>
          <a:p>
            <a:pPr marL="342900" indent="-342900" algn="just">
              <a:lnSpc>
                <a:spcPct val="100000"/>
              </a:lnSpc>
              <a:buFontTx/>
              <a:buChar char="-"/>
            </a:pPr>
            <a:r>
              <a:rPr lang="ko-KR" altLang="ko-KR" dirty="0">
                <a:latin typeface="나눔스퀘어bold"/>
              </a:rPr>
              <a:t>집에서 입어보고</a:t>
            </a:r>
            <a:r>
              <a:rPr lang="en-US" altLang="ko-KR" dirty="0">
                <a:latin typeface="나눔스퀘어bold"/>
              </a:rPr>
              <a:t>, </a:t>
            </a:r>
            <a:r>
              <a:rPr lang="ko-KR" altLang="ko-KR" dirty="0">
                <a:latin typeface="나눔스퀘어bold"/>
              </a:rPr>
              <a:t>인스타에도 포스팅해보며 구매를 결정한</a:t>
            </a:r>
            <a:r>
              <a:rPr lang="ko-KR" altLang="en-US" dirty="0">
                <a:latin typeface="나눔스퀘어bold"/>
              </a:rPr>
              <a:t>다</a:t>
            </a:r>
            <a:r>
              <a:rPr lang="en-US" altLang="ko-KR" dirty="0">
                <a:latin typeface="나눔스퀘어bold"/>
              </a:rPr>
              <a:t>.</a:t>
            </a:r>
            <a:r>
              <a:rPr lang="ko-KR" altLang="en-US" sz="2000" spc="-1" dirty="0">
                <a:latin typeface="나눔스퀘어bold"/>
              </a:rPr>
              <a:t> </a:t>
            </a:r>
            <a:endParaRPr lang="en-US" altLang="ko-KR" sz="2000" spc="-1" dirty="0">
              <a:latin typeface="나눔스퀘어bold"/>
            </a:endParaRPr>
          </a:p>
        </p:txBody>
      </p:sp>
      <p:sp>
        <p:nvSpPr>
          <p:cNvPr id="18" name="CustomShape 3">
            <a:extLst>
              <a:ext uri="{FF2B5EF4-FFF2-40B4-BE49-F238E27FC236}">
                <a16:creationId xmlns:a16="http://schemas.microsoft.com/office/drawing/2014/main" id="{C8BD2D6A-D4D0-4792-B993-97E760E39A16}"/>
              </a:ext>
            </a:extLst>
          </p:cNvPr>
          <p:cNvSpPr/>
          <p:nvPr/>
        </p:nvSpPr>
        <p:spPr>
          <a:xfrm>
            <a:off x="943490" y="5189195"/>
            <a:ext cx="265680" cy="2656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" name="CustomShape 6">
            <a:extLst>
              <a:ext uri="{FF2B5EF4-FFF2-40B4-BE49-F238E27FC236}">
                <a16:creationId xmlns:a16="http://schemas.microsoft.com/office/drawing/2014/main" id="{B63E365C-5209-4FF2-94AA-56A88F4699FF}"/>
              </a:ext>
            </a:extLst>
          </p:cNvPr>
          <p:cNvSpPr/>
          <p:nvPr/>
        </p:nvSpPr>
        <p:spPr>
          <a:xfrm>
            <a:off x="1246358" y="5161753"/>
            <a:ext cx="10125502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2400" b="1" strike="noStrike" spc="-1" dirty="0">
                <a:latin typeface="나눔스퀘어bold"/>
              </a:rPr>
              <a:t>Step 6. </a:t>
            </a:r>
            <a:r>
              <a:rPr lang="ko-KR" altLang="en-US" sz="2400" b="1" strike="noStrike" spc="-1" dirty="0">
                <a:latin typeface="나눔스퀘어bold"/>
              </a:rPr>
              <a:t>구매하지 않은 </a:t>
            </a:r>
            <a:r>
              <a:rPr lang="en-US" altLang="ko-KR" sz="2400" b="1" spc="-1" dirty="0">
                <a:latin typeface="나눔스퀘어bold"/>
              </a:rPr>
              <a:t>Pandora</a:t>
            </a:r>
            <a:r>
              <a:rPr lang="ko-KR" altLang="en-US" sz="2400" b="1" spc="-1" dirty="0">
                <a:latin typeface="나눔스퀘어bold"/>
              </a:rPr>
              <a:t>에 대해 피드백 작성 후 반품한다</a:t>
            </a:r>
            <a:r>
              <a:rPr lang="en-US" altLang="ko-KR" sz="2400" b="1" spc="-1" dirty="0">
                <a:latin typeface="나눔스퀘어bold"/>
              </a:rPr>
              <a:t>.</a:t>
            </a:r>
            <a:r>
              <a:rPr lang="ko-KR" altLang="en-US" sz="2400" b="1" spc="-1" dirty="0">
                <a:latin typeface="나눔스퀘어bold"/>
              </a:rPr>
              <a:t> </a:t>
            </a:r>
            <a:endParaRPr lang="en-US" altLang="ko-KR" sz="2400" b="1" strike="noStrike" spc="-1" dirty="0">
              <a:latin typeface="나눔스퀘어bold"/>
            </a:endParaRPr>
          </a:p>
          <a:p>
            <a:pPr algn="just">
              <a:lnSpc>
                <a:spcPct val="100000"/>
              </a:lnSpc>
            </a:pPr>
            <a:endParaRPr lang="en-US" altLang="ko-KR" sz="2400" b="1" strike="noStrike" spc="-1" dirty="0">
              <a:latin typeface="굴림"/>
            </a:endParaRPr>
          </a:p>
          <a:p>
            <a:pPr marL="342900" indent="-342900" algn="just">
              <a:lnSpc>
                <a:spcPct val="100000"/>
              </a:lnSpc>
              <a:buFontTx/>
              <a:buChar char="-"/>
            </a:pPr>
            <a:r>
              <a:rPr lang="ko-KR" altLang="ko-KR" dirty="0">
                <a:latin typeface="나눔스퀘어bold"/>
              </a:rPr>
              <a:t>마음에 드는 건 구매하고 들지 않는 건 적극적으로 반영될 피드백을 작성 후 무료로 반품한다</a:t>
            </a:r>
            <a:r>
              <a:rPr lang="en-US" altLang="ko-KR" dirty="0">
                <a:latin typeface="나눔스퀘어bold"/>
              </a:rPr>
              <a:t>.</a:t>
            </a:r>
            <a:endParaRPr lang="en-US" altLang="ko-KR" sz="2000" spc="-1" dirty="0">
              <a:latin typeface="나눔스퀘어bold"/>
            </a:endParaRPr>
          </a:p>
        </p:txBody>
      </p:sp>
    </p:spTree>
    <p:extLst>
      <p:ext uri="{BB962C8B-B14F-4D97-AF65-F5344CB8AC3E}">
        <p14:creationId xmlns:p14="http://schemas.microsoft.com/office/powerpoint/2010/main" val="200734252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293760" y="0"/>
            <a:ext cx="1431720" cy="152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" name="CustomShape 2"/>
          <p:cNvSpPr/>
          <p:nvPr/>
        </p:nvSpPr>
        <p:spPr>
          <a:xfrm>
            <a:off x="11220758" y="6814440"/>
            <a:ext cx="626040" cy="45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CustomShape 3"/>
          <p:cNvSpPr/>
          <p:nvPr/>
        </p:nvSpPr>
        <p:spPr>
          <a:xfrm>
            <a:off x="325800" y="200880"/>
            <a:ext cx="43934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262626"/>
                </a:solidFill>
                <a:latin typeface="나눔스퀘어 Bold"/>
                <a:ea typeface="나눔스퀘어 Bold"/>
              </a:rPr>
              <a:t>Data</a:t>
            </a:r>
            <a:r>
              <a:rPr lang="ko-KR" altLang="en-US" sz="4400" b="0" strike="noStrike" spc="-1" dirty="0">
                <a:solidFill>
                  <a:srgbClr val="262626"/>
                </a:solidFill>
                <a:latin typeface="나눔스퀘어 Bold"/>
                <a:ea typeface="나눔스퀘어 Bold"/>
              </a:rPr>
              <a:t>의 선순환</a:t>
            </a:r>
            <a:endParaRPr lang="en-US" sz="4400" b="0" strike="noStrike" spc="-1" dirty="0">
              <a:latin typeface="굴림"/>
            </a:endParaRPr>
          </a:p>
        </p:txBody>
      </p:sp>
      <p:sp>
        <p:nvSpPr>
          <p:cNvPr id="81" name="Line 4"/>
          <p:cNvSpPr/>
          <p:nvPr/>
        </p:nvSpPr>
        <p:spPr>
          <a:xfrm>
            <a:off x="11999520" y="1965960"/>
            <a:ext cx="360" cy="489204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Line 5"/>
          <p:cNvSpPr/>
          <p:nvPr/>
        </p:nvSpPr>
        <p:spPr>
          <a:xfrm>
            <a:off x="11999520" y="0"/>
            <a:ext cx="360" cy="74160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CustomShape 6"/>
          <p:cNvSpPr/>
          <p:nvPr/>
        </p:nvSpPr>
        <p:spPr>
          <a:xfrm>
            <a:off x="11830320" y="943200"/>
            <a:ext cx="338040" cy="888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vert"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599">
                <a:solidFill>
                  <a:srgbClr val="5A6F8D"/>
                </a:solidFill>
                <a:latin typeface="Arial"/>
                <a:ea typeface="나눔스퀘어"/>
              </a:rPr>
              <a:t>PART1</a:t>
            </a:r>
            <a:endParaRPr lang="en-US" sz="1000" b="0" strike="noStrike" spc="-1">
              <a:latin typeface="굴림"/>
            </a:endParaRPr>
          </a:p>
        </p:txBody>
      </p:sp>
      <p:sp>
        <p:nvSpPr>
          <p:cNvPr id="94" name="CustomShape 17"/>
          <p:cNvSpPr/>
          <p:nvPr/>
        </p:nvSpPr>
        <p:spPr>
          <a:xfrm>
            <a:off x="824624" y="4979641"/>
            <a:ext cx="2925441" cy="1369788"/>
          </a:xfrm>
          <a:prstGeom prst="bracketPair">
            <a:avLst>
              <a:gd name="adj" fmla="val 16667"/>
            </a:avLst>
          </a:prstGeom>
          <a:noFill/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CustomShape 20"/>
          <p:cNvSpPr/>
          <p:nvPr/>
        </p:nvSpPr>
        <p:spPr>
          <a:xfrm>
            <a:off x="1976664" y="5253775"/>
            <a:ext cx="62136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pc="-1" dirty="0">
                <a:solidFill>
                  <a:srgbClr val="000000"/>
                </a:solidFill>
                <a:latin typeface="나눔스퀘어bold"/>
              </a:rPr>
              <a:t>Demographic Data</a:t>
            </a:r>
          </a:p>
          <a:p>
            <a:pPr algn="ctr"/>
            <a:r>
              <a:rPr lang="ko-KR" altLang="en-US" sz="2400" b="1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bold"/>
              </a:rPr>
              <a:t>스타일 프로필</a:t>
            </a:r>
            <a:endParaRPr lang="en-US" altLang="ko-KR" sz="2400" b="1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나눔스퀘어bold"/>
            </a:endParaRPr>
          </a:p>
          <a:p>
            <a:pPr algn="ctr">
              <a:lnSpc>
                <a:spcPct val="100000"/>
              </a:lnSpc>
            </a:pPr>
            <a:endParaRPr lang="en-US" sz="2000" b="0" strike="noStrike" spc="-1" dirty="0">
              <a:latin typeface="나눔스퀘어bold"/>
            </a:endParaRPr>
          </a:p>
        </p:txBody>
      </p:sp>
      <p:sp>
        <p:nvSpPr>
          <p:cNvPr id="98" name="CustomShape 21"/>
          <p:cNvSpPr/>
          <p:nvPr/>
        </p:nvSpPr>
        <p:spPr>
          <a:xfrm>
            <a:off x="5797503" y="5253775"/>
            <a:ext cx="62136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pc="-1" dirty="0">
                <a:latin typeface="나눔스퀘어bold"/>
              </a:rPr>
              <a:t>Log Data</a:t>
            </a:r>
          </a:p>
          <a:p>
            <a:pPr algn="ctr">
              <a:lnSpc>
                <a:spcPct val="100000"/>
              </a:lnSpc>
            </a:pPr>
            <a:r>
              <a:rPr lang="ko-KR" altLang="en-US" sz="2400" b="1" spc="-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bold"/>
              </a:rPr>
              <a:t>스와이프</a:t>
            </a:r>
            <a:endParaRPr lang="en-US" sz="2400" b="1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나눔스퀘어bold"/>
            </a:endParaRPr>
          </a:p>
        </p:txBody>
      </p:sp>
      <p:sp>
        <p:nvSpPr>
          <p:cNvPr id="99" name="CustomShape 22"/>
          <p:cNvSpPr/>
          <p:nvPr/>
        </p:nvSpPr>
        <p:spPr>
          <a:xfrm>
            <a:off x="9821663" y="5253775"/>
            <a:ext cx="62136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pc="-1" dirty="0">
                <a:latin typeface="나눔스퀘어bold"/>
              </a:rPr>
              <a:t>Aftermath Data</a:t>
            </a:r>
          </a:p>
          <a:p>
            <a:pPr algn="ctr">
              <a:lnSpc>
                <a:spcPct val="100000"/>
              </a:lnSpc>
            </a:pPr>
            <a:r>
              <a:rPr lang="ko-KR" altLang="en-US" sz="2400" b="1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bold"/>
              </a:rPr>
              <a:t>피드백</a:t>
            </a:r>
            <a:endParaRPr lang="en-US" sz="2400" b="1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나눔스퀘어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2AC3C50-79F5-4B60-BE48-F18504428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880" y="200880"/>
            <a:ext cx="2195305" cy="2182724"/>
          </a:xfrm>
          <a:prstGeom prst="rect">
            <a:avLst/>
          </a:prstGeom>
        </p:spPr>
      </p:pic>
      <p:sp>
        <p:nvSpPr>
          <p:cNvPr id="25" name="CustomShape 17">
            <a:extLst>
              <a:ext uri="{FF2B5EF4-FFF2-40B4-BE49-F238E27FC236}">
                <a16:creationId xmlns:a16="http://schemas.microsoft.com/office/drawing/2014/main" id="{859BB105-FED3-47F3-8B7E-5960EDE8FCEA}"/>
              </a:ext>
            </a:extLst>
          </p:cNvPr>
          <p:cNvSpPr/>
          <p:nvPr/>
        </p:nvSpPr>
        <p:spPr>
          <a:xfrm>
            <a:off x="4614277" y="4979641"/>
            <a:ext cx="2925441" cy="1369788"/>
          </a:xfrm>
          <a:prstGeom prst="bracketPair">
            <a:avLst>
              <a:gd name="adj" fmla="val 16667"/>
            </a:avLst>
          </a:prstGeom>
          <a:noFill/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" name="CustomShape 17">
            <a:extLst>
              <a:ext uri="{FF2B5EF4-FFF2-40B4-BE49-F238E27FC236}">
                <a16:creationId xmlns:a16="http://schemas.microsoft.com/office/drawing/2014/main" id="{15C5F6F3-19B1-4CE8-AD2A-66D2D0858A9B}"/>
              </a:ext>
            </a:extLst>
          </p:cNvPr>
          <p:cNvSpPr/>
          <p:nvPr/>
        </p:nvSpPr>
        <p:spPr>
          <a:xfrm>
            <a:off x="8585771" y="4979641"/>
            <a:ext cx="2925441" cy="1369788"/>
          </a:xfrm>
          <a:prstGeom prst="bracketPair">
            <a:avLst>
              <a:gd name="adj" fmla="val 16667"/>
            </a:avLst>
          </a:prstGeom>
          <a:noFill/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" name="화살표: 위쪽 11">
            <a:extLst>
              <a:ext uri="{FF2B5EF4-FFF2-40B4-BE49-F238E27FC236}">
                <a16:creationId xmlns:a16="http://schemas.microsoft.com/office/drawing/2014/main" id="{BF70B688-5BF8-4495-BB43-09EB8E579F28}"/>
              </a:ext>
            </a:extLst>
          </p:cNvPr>
          <p:cNvSpPr/>
          <p:nvPr/>
        </p:nvSpPr>
        <p:spPr>
          <a:xfrm rot="2810937">
            <a:off x="2941630" y="1474771"/>
            <a:ext cx="416134" cy="3514247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CustomShape 20">
            <a:extLst>
              <a:ext uri="{FF2B5EF4-FFF2-40B4-BE49-F238E27FC236}">
                <a16:creationId xmlns:a16="http://schemas.microsoft.com/office/drawing/2014/main" id="{9F7668AA-590F-4DFC-832D-686F6579844E}"/>
              </a:ext>
            </a:extLst>
          </p:cNvPr>
          <p:cNvSpPr/>
          <p:nvPr/>
        </p:nvSpPr>
        <p:spPr>
          <a:xfrm>
            <a:off x="1750391" y="2410374"/>
            <a:ext cx="62136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ko-KR" altLang="en-US" sz="2400" b="1" spc="-1" dirty="0">
                <a:solidFill>
                  <a:srgbClr val="000000"/>
                </a:solidFill>
                <a:latin typeface="나눔스퀘어bold"/>
              </a:rPr>
              <a:t>알고리즘 데이터</a:t>
            </a:r>
            <a:endParaRPr lang="en-US" sz="2000" b="0" strike="noStrike" spc="-1" dirty="0">
              <a:latin typeface="나눔스퀘어bold"/>
            </a:endParaRPr>
          </a:p>
        </p:txBody>
      </p:sp>
      <p:sp>
        <p:nvSpPr>
          <p:cNvPr id="38" name="화살표: 위쪽 37">
            <a:extLst>
              <a:ext uri="{FF2B5EF4-FFF2-40B4-BE49-F238E27FC236}">
                <a16:creationId xmlns:a16="http://schemas.microsoft.com/office/drawing/2014/main" id="{EF02D17A-EC43-4E03-9841-0F58563E7565}"/>
              </a:ext>
            </a:extLst>
          </p:cNvPr>
          <p:cNvSpPr/>
          <p:nvPr/>
        </p:nvSpPr>
        <p:spPr>
          <a:xfrm rot="8335962">
            <a:off x="8707186" y="1536368"/>
            <a:ext cx="416134" cy="3514247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CustomShape 20">
            <a:extLst>
              <a:ext uri="{FF2B5EF4-FFF2-40B4-BE49-F238E27FC236}">
                <a16:creationId xmlns:a16="http://schemas.microsoft.com/office/drawing/2014/main" id="{ACC76CF9-D2AB-4EBB-B505-EA702081A4AF}"/>
              </a:ext>
            </a:extLst>
          </p:cNvPr>
          <p:cNvSpPr/>
          <p:nvPr/>
        </p:nvSpPr>
        <p:spPr>
          <a:xfrm>
            <a:off x="9870040" y="2383604"/>
            <a:ext cx="62136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ko-KR" altLang="en-US" sz="2400" b="1" spc="-1" dirty="0" err="1">
                <a:solidFill>
                  <a:srgbClr val="000000"/>
                </a:solidFill>
                <a:latin typeface="나눔스퀘어bold"/>
              </a:rPr>
              <a:t>취향저격</a:t>
            </a:r>
            <a:r>
              <a:rPr lang="ko-KR" altLang="en-US" sz="2400" b="1" spc="-1" dirty="0">
                <a:solidFill>
                  <a:srgbClr val="000000"/>
                </a:solidFill>
                <a:latin typeface="나눔스퀘어bold"/>
              </a:rPr>
              <a:t> </a:t>
            </a:r>
            <a:r>
              <a:rPr lang="en-US" altLang="ko-KR" sz="2400" b="1" spc="-1" dirty="0">
                <a:solidFill>
                  <a:srgbClr val="000000"/>
                </a:solidFill>
                <a:latin typeface="나눔스퀘어bold"/>
              </a:rPr>
              <a:t>Pandora</a:t>
            </a:r>
            <a:endParaRPr lang="en-US" sz="2000" b="0" strike="noStrike" spc="-1" dirty="0">
              <a:latin typeface="나눔스퀘어bold"/>
            </a:endParaRPr>
          </a:p>
        </p:txBody>
      </p:sp>
      <p:sp>
        <p:nvSpPr>
          <p:cNvPr id="13" name="더하기 기호 12">
            <a:extLst>
              <a:ext uri="{FF2B5EF4-FFF2-40B4-BE49-F238E27FC236}">
                <a16:creationId xmlns:a16="http://schemas.microsoft.com/office/drawing/2014/main" id="{6AC131B8-F1F0-433B-8B67-1394353206F6}"/>
              </a:ext>
            </a:extLst>
          </p:cNvPr>
          <p:cNvSpPr/>
          <p:nvPr/>
        </p:nvSpPr>
        <p:spPr>
          <a:xfrm>
            <a:off x="3986373" y="5435029"/>
            <a:ext cx="384714" cy="462337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더하기 기호 40">
            <a:extLst>
              <a:ext uri="{FF2B5EF4-FFF2-40B4-BE49-F238E27FC236}">
                <a16:creationId xmlns:a16="http://schemas.microsoft.com/office/drawing/2014/main" id="{248237D6-6D19-4961-AD59-C117149FF883}"/>
              </a:ext>
            </a:extLst>
          </p:cNvPr>
          <p:cNvSpPr/>
          <p:nvPr/>
        </p:nvSpPr>
        <p:spPr>
          <a:xfrm>
            <a:off x="7943181" y="5433366"/>
            <a:ext cx="384714" cy="462337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293760" y="0"/>
            <a:ext cx="1431720" cy="152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1" name="CustomShape 2"/>
          <p:cNvSpPr/>
          <p:nvPr/>
        </p:nvSpPr>
        <p:spPr>
          <a:xfrm>
            <a:off x="11148840" y="6814440"/>
            <a:ext cx="626040" cy="45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2" name="CustomShape 3"/>
          <p:cNvSpPr/>
          <p:nvPr/>
        </p:nvSpPr>
        <p:spPr>
          <a:xfrm>
            <a:off x="325800" y="200880"/>
            <a:ext cx="43934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none" lIns="89999" tIns="44999" rIns="89999" bIns="44999"/>
          <a:lstStyle/>
          <a:p>
            <a:pPr>
              <a:lnSpc>
                <a:spcPct val="100000"/>
              </a:lnSpc>
              <a:defRPr/>
            </a:pPr>
            <a:r>
              <a:rPr lang="en-US" sz="4400" b="0" strike="noStrike" spc="-1">
                <a:solidFill>
                  <a:srgbClr val="262626"/>
                </a:solidFill>
                <a:latin typeface="나눔스퀘어 Bold"/>
                <a:ea typeface="나눔스퀘어 Bold"/>
              </a:rPr>
              <a:t>Algorithm – </a:t>
            </a:r>
            <a:r>
              <a:rPr lang="ko-KR" altLang="en-US" sz="4400" b="0" strike="noStrike" spc="-1">
                <a:solidFill>
                  <a:srgbClr val="262626"/>
                </a:solidFill>
                <a:latin typeface="나눔스퀘어 Bold"/>
                <a:ea typeface="나눔스퀘어 Bold"/>
              </a:rPr>
              <a:t>변수 설정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03" name="Line 4"/>
          <p:cNvSpPr/>
          <p:nvPr/>
        </p:nvSpPr>
        <p:spPr>
          <a:xfrm>
            <a:off x="11999520" y="1965960"/>
            <a:ext cx="360" cy="489204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wrap="square" anchor="ctr"/>
          <a:p>
            <a:pPr algn="ctr">
              <a:defRPr/>
            </a:pPr>
            <a:endParaRPr lang="ko-KR" altLang="en-US"/>
          </a:p>
        </p:txBody>
      </p:sp>
      <p:sp>
        <p:nvSpPr>
          <p:cNvPr id="104" name="Line 5"/>
          <p:cNvSpPr/>
          <p:nvPr/>
        </p:nvSpPr>
        <p:spPr>
          <a:xfrm>
            <a:off x="11999520" y="0"/>
            <a:ext cx="360" cy="74160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wrap="square" anchor="ctr"/>
          <a:p>
            <a:pPr algn="ctr">
              <a:defRPr/>
            </a:pPr>
            <a:endParaRPr lang="ko-KR" altLang="en-US"/>
          </a:p>
        </p:txBody>
      </p:sp>
      <p:sp>
        <p:nvSpPr>
          <p:cNvPr id="105" name="CustomShape 6"/>
          <p:cNvSpPr/>
          <p:nvPr/>
        </p:nvSpPr>
        <p:spPr>
          <a:xfrm>
            <a:off x="11830320" y="943200"/>
            <a:ext cx="338040" cy="888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vert="vert" wrap="none" lIns="89999" tIns="44999" rIns="89999" bIns="44999"/>
          <a:lstStyle/>
          <a:p>
            <a:pPr>
              <a:lnSpc>
                <a:spcPct val="100000"/>
              </a:lnSpc>
              <a:defRPr/>
            </a:pPr>
            <a:r>
              <a:rPr lang="en-US" sz="1000" b="0" strike="noStrike" spc="599">
                <a:solidFill>
                  <a:srgbClr val="5a6f8d"/>
                </a:solidFill>
                <a:latin typeface="Arial"/>
                <a:ea typeface="나눔스퀘어"/>
              </a:rPr>
              <a:t>PART1</a:t>
            </a:r>
            <a:endParaRPr lang="en-US" sz="1000" b="0" strike="noStrike" spc="-1">
              <a:latin typeface="굴림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5823" y="762305"/>
            <a:ext cx="53286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45823" y="1428299"/>
            <a:ext cx="87130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>
                <a:latin typeface="나눔스퀘어bold"/>
              </a:rPr>
              <a:t>-</a:t>
            </a:r>
            <a:r>
              <a:rPr lang="ko-KR" altLang="en-US">
                <a:latin typeface="나눔스퀘어bold"/>
              </a:rPr>
              <a:t> 제품의 특성을 반영할 수 있는 약 60개의 변수를 설정</a:t>
            </a:r>
            <a:endParaRPr lang="ko-KR" altLang="en-US">
              <a:latin typeface="나눔스퀘어bold"/>
            </a:endParaRPr>
          </a:p>
        </p:txBody>
      </p:sp>
      <p:sp>
        <p:nvSpPr>
          <p:cNvPr id="10" name="화살표: 왼쪽 9"/>
          <p:cNvSpPr/>
          <p:nvPr/>
        </p:nvSpPr>
        <p:spPr>
          <a:xfrm rot="20262156">
            <a:off x="7829879" y="3127512"/>
            <a:ext cx="864000" cy="576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1" name="화살표: 왼쪽 10"/>
          <p:cNvSpPr/>
          <p:nvPr/>
        </p:nvSpPr>
        <p:spPr>
          <a:xfrm rot="21583100">
            <a:off x="7829888" y="4422448"/>
            <a:ext cx="864000" cy="576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화살표: 왼쪽 11"/>
          <p:cNvSpPr/>
          <p:nvPr/>
        </p:nvSpPr>
        <p:spPr>
          <a:xfrm rot="1337843" flipV="1">
            <a:off x="7829906" y="5862185"/>
            <a:ext cx="864000" cy="576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" name="화살표: 왼쪽 12"/>
          <p:cNvSpPr/>
          <p:nvPr/>
        </p:nvSpPr>
        <p:spPr>
          <a:xfrm rot="1337843" flipH="1">
            <a:off x="3087155" y="3127472"/>
            <a:ext cx="864000" cy="576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" name="화살표: 왼쪽 13"/>
          <p:cNvSpPr/>
          <p:nvPr/>
        </p:nvSpPr>
        <p:spPr>
          <a:xfrm rot="16898" flipH="1">
            <a:off x="3087137" y="4422448"/>
            <a:ext cx="864000" cy="576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5" name="화살표: 왼쪽 14"/>
          <p:cNvSpPr/>
          <p:nvPr/>
        </p:nvSpPr>
        <p:spPr>
          <a:xfrm rot="20262156" flipH="1" flipV="1">
            <a:off x="3087127" y="5862226"/>
            <a:ext cx="864000" cy="576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713995" y="3055480"/>
            <a:ext cx="1152144" cy="367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>
                <a:latin typeface="나눔스퀘어bold"/>
              </a:rPr>
              <a:t>색깔</a:t>
            </a:r>
            <a:endParaRPr lang="ko-KR" altLang="en-US">
              <a:latin typeface="나눔스퀘어bol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13995" y="4553657"/>
            <a:ext cx="1152145" cy="366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>
                <a:latin typeface="나눔스퀘어bold"/>
              </a:rPr>
              <a:t>두께</a:t>
            </a:r>
            <a:endParaRPr lang="ko-KR" altLang="en-US">
              <a:latin typeface="나눔스퀘어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13995" y="6150227"/>
            <a:ext cx="1152145" cy="367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>
                <a:latin typeface="나눔스퀘어bold"/>
              </a:rPr>
              <a:t>신축성</a:t>
            </a:r>
            <a:endParaRPr lang="ko-KR" altLang="en-US">
              <a:latin typeface="나눔스퀘어bol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986904" y="3055480"/>
            <a:ext cx="1152145" cy="367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>
                <a:latin typeface="나눔스퀘어bold"/>
              </a:rPr>
              <a:t>디테일</a:t>
            </a:r>
            <a:endParaRPr lang="ko-KR" altLang="en-US">
              <a:latin typeface="나눔스퀘어bol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986902" y="4553656"/>
            <a:ext cx="1152146" cy="366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>
                <a:latin typeface="나눔스퀘어bold"/>
              </a:rPr>
              <a:t>핏</a:t>
            </a:r>
            <a:endParaRPr lang="ko-KR" altLang="en-US">
              <a:latin typeface="나눔스퀘어bol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86902" y="6150227"/>
            <a:ext cx="1152146" cy="367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>
                <a:latin typeface="나눔스퀘어bold"/>
              </a:rPr>
              <a:t>비침</a:t>
            </a:r>
            <a:endParaRPr lang="ko-KR" altLang="en-US">
              <a:latin typeface="나눔스퀘어bold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13993" y="1828003"/>
            <a:ext cx="8425054" cy="576072"/>
          </a:xfrm>
          <a:prstGeom prst="rect">
            <a:avLst/>
          </a:prstGeom>
        </p:spPr>
      </p:pic>
      <p:pic>
        <p:nvPicPr>
          <p:cNvPr id="10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76724" y="3084479"/>
            <a:ext cx="3200400" cy="3333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1234</ep:Words>
  <ep:PresentationFormat>와이드스크린</ep:PresentationFormat>
  <ep:Paragraphs>231</ep:Paragraphs>
  <ep:Slides>32</ep:Slides>
  <ep:Notes>3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ep:HeadingPairs>
  <ep:TitlesOfParts>
    <vt:vector size="33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2019-05-05T04:26:09.000</dcterms:created>
  <dc:creator>Saebyeol Yu</dc:creator>
  <cp:lastModifiedBy>82106</cp:lastModifiedBy>
  <dcterms:modified xsi:type="dcterms:W3CDTF">2019-08-30T14:48:12.366</dcterms:modified>
  <cp:revision>72</cp:revision>
  <dc:title>PowerPoint 프레젠테이션</dc:title>
  <cp:version/>
</cp:coreProperties>
</file>